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9.xml" ContentType="application/vnd.openxmlformats-officedocument.them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0.xml" ContentType="application/vnd.openxmlformats-officedocument.them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1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4042" r:id="rId2"/>
    <p:sldMasterId id="2147484053" r:id="rId3"/>
    <p:sldMasterId id="2147484064" r:id="rId4"/>
    <p:sldMasterId id="2147484075" r:id="rId5"/>
    <p:sldMasterId id="2147484086" r:id="rId6"/>
    <p:sldMasterId id="2147484097" r:id="rId7"/>
    <p:sldMasterId id="2147484108" r:id="rId8"/>
    <p:sldMasterId id="2147484119" r:id="rId9"/>
    <p:sldMasterId id="2147484130" r:id="rId10"/>
    <p:sldMasterId id="2147483652" r:id="rId11"/>
    <p:sldMasterId id="2147483654" r:id="rId12"/>
  </p:sldMasterIdLst>
  <p:notesMasterIdLst>
    <p:notesMasterId r:id="rId42"/>
  </p:notesMasterIdLst>
  <p:handoutMasterIdLst>
    <p:handoutMasterId r:id="rId43"/>
  </p:handoutMasterIdLst>
  <p:sldIdLst>
    <p:sldId id="260" r:id="rId13"/>
    <p:sldId id="262" r:id="rId14"/>
    <p:sldId id="263" r:id="rId15"/>
    <p:sldId id="272" r:id="rId16"/>
    <p:sldId id="276" r:id="rId17"/>
    <p:sldId id="264" r:id="rId18"/>
    <p:sldId id="274" r:id="rId19"/>
    <p:sldId id="277" r:id="rId20"/>
    <p:sldId id="279" r:id="rId21"/>
    <p:sldId id="280" r:id="rId22"/>
    <p:sldId id="265" r:id="rId23"/>
    <p:sldId id="281" r:id="rId24"/>
    <p:sldId id="283" r:id="rId25"/>
    <p:sldId id="282" r:id="rId26"/>
    <p:sldId id="266" r:id="rId27"/>
    <p:sldId id="273" r:id="rId28"/>
    <p:sldId id="275" r:id="rId29"/>
    <p:sldId id="288" r:id="rId30"/>
    <p:sldId id="267" r:id="rId31"/>
    <p:sldId id="284" r:id="rId32"/>
    <p:sldId id="285" r:id="rId33"/>
    <p:sldId id="289" r:id="rId34"/>
    <p:sldId id="278" r:id="rId35"/>
    <p:sldId id="268" r:id="rId36"/>
    <p:sldId id="287" r:id="rId37"/>
    <p:sldId id="269" r:id="rId38"/>
    <p:sldId id="286" r:id="rId39"/>
    <p:sldId id="270" r:id="rId40"/>
    <p:sldId id="259" r:id="rId41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92"/>
    <a:srgbClr val="808080"/>
    <a:srgbClr val="777777"/>
    <a:srgbClr val="5F5F5F"/>
    <a:srgbClr val="4D4D4D"/>
    <a:srgbClr val="000000"/>
    <a:srgbClr val="A6CE43"/>
    <a:srgbClr val="F4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1" autoAdjust="0"/>
    <p:restoredTop sz="80797" autoAdjust="0"/>
  </p:normalViewPr>
  <p:slideViewPr>
    <p:cSldViewPr snapToGrid="0">
      <p:cViewPr varScale="1">
        <p:scale>
          <a:sx n="58" d="100"/>
          <a:sy n="58" d="100"/>
        </p:scale>
        <p:origin x="148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7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>
        <p:scale>
          <a:sx n="66" d="100"/>
          <a:sy n="66" d="100"/>
        </p:scale>
        <p:origin x="2292" y="4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Dropbox\PRD%20Balises\Etudes%20Ultra-son\Mappage%20du%20sig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3"/>
          <c:order val="0"/>
          <c:tx>
            <c:strRef>
              <c:f>'[Mappage du signal.xlsx]Feuil1'!$C$1</c:f>
              <c:strCache>
                <c:ptCount val="1"/>
                <c:pt idx="0">
                  <c:v>Serie Noire</c:v>
                </c:pt>
              </c:strCache>
            </c:strRef>
          </c:tx>
          <c:spPr>
            <a:ln w="28575" cap="rnd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'[Mappage du signal.xlsx]Feuil1'!$B$2:$B$11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'[Mappage du signal.xlsx]Feuil1'!$C$2:$C$11</c:f>
              <c:numCache>
                <c:formatCode>General</c:formatCode>
                <c:ptCount val="10"/>
                <c:pt idx="0">
                  <c:v>352</c:v>
                </c:pt>
                <c:pt idx="1">
                  <c:v>416</c:v>
                </c:pt>
                <c:pt idx="2">
                  <c:v>316</c:v>
                </c:pt>
                <c:pt idx="3">
                  <c:v>550</c:v>
                </c:pt>
                <c:pt idx="4">
                  <c:v>106</c:v>
                </c:pt>
                <c:pt idx="5">
                  <c:v>550</c:v>
                </c:pt>
                <c:pt idx="6">
                  <c:v>208</c:v>
                </c:pt>
                <c:pt idx="7">
                  <c:v>448</c:v>
                </c:pt>
                <c:pt idx="8">
                  <c:v>324</c:v>
                </c:pt>
                <c:pt idx="9">
                  <c:v>368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F12-4F17-9B7B-62CFB60CA2DB}"/>
            </c:ext>
          </c:extLst>
        </c:ser>
        <c:ser>
          <c:idx val="0"/>
          <c:order val="1"/>
          <c:tx>
            <c:strRef>
              <c:f>'[Mappage du signal.xlsx]Feuil1'!$D$1</c:f>
              <c:strCache>
                <c:ptCount val="1"/>
                <c:pt idx="0">
                  <c:v>Serie Rouge</c:v>
                </c:pt>
              </c:strCache>
            </c:strRef>
          </c:tx>
          <c:spPr>
            <a:ln w="2857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'[Mappage du signal.xlsx]Feuil1'!$B$2:$B$11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'[Mappage du signal.xlsx]Feuil1'!$D$2:$D$11</c:f>
              <c:numCache>
                <c:formatCode>General</c:formatCode>
                <c:ptCount val="10"/>
                <c:pt idx="0">
                  <c:v>180</c:v>
                </c:pt>
                <c:pt idx="1">
                  <c:v>214</c:v>
                </c:pt>
                <c:pt idx="2">
                  <c:v>244</c:v>
                </c:pt>
                <c:pt idx="3">
                  <c:v>228</c:v>
                </c:pt>
                <c:pt idx="4">
                  <c:v>194</c:v>
                </c:pt>
                <c:pt idx="5">
                  <c:v>184</c:v>
                </c:pt>
                <c:pt idx="6">
                  <c:v>124</c:v>
                </c:pt>
                <c:pt idx="7">
                  <c:v>94</c:v>
                </c:pt>
                <c:pt idx="8">
                  <c:v>76</c:v>
                </c:pt>
                <c:pt idx="9">
                  <c:v>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F12-4F17-9B7B-62CFB60CA2DB}"/>
            </c:ext>
          </c:extLst>
        </c:ser>
        <c:ser>
          <c:idx val="1"/>
          <c:order val="2"/>
          <c:tx>
            <c:strRef>
              <c:f>'[Mappage du signal.xlsx]Feuil1'!$E$1</c:f>
              <c:strCache>
                <c:ptCount val="1"/>
                <c:pt idx="0">
                  <c:v>Serie Verte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'[Mappage du signal.xlsx]Feuil1'!$B$2:$B$11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'[Mappage du signal.xlsx]Feuil1'!$E$2:$E$11</c:f>
              <c:numCache>
                <c:formatCode>General</c:formatCode>
                <c:ptCount val="10"/>
                <c:pt idx="0">
                  <c:v>48</c:v>
                </c:pt>
                <c:pt idx="1">
                  <c:v>70</c:v>
                </c:pt>
                <c:pt idx="2">
                  <c:v>116</c:v>
                </c:pt>
                <c:pt idx="3">
                  <c:v>146</c:v>
                </c:pt>
                <c:pt idx="4">
                  <c:v>211</c:v>
                </c:pt>
                <c:pt idx="5">
                  <c:v>268</c:v>
                </c:pt>
                <c:pt idx="6">
                  <c:v>380</c:v>
                </c:pt>
                <c:pt idx="7">
                  <c:v>312</c:v>
                </c:pt>
                <c:pt idx="8">
                  <c:v>234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F12-4F17-9B7B-62CFB60CA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570472"/>
        <c:axId val="406571648"/>
      </c:scatterChart>
      <c:valAx>
        <c:axId val="406570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fr-FR" dirty="0"/>
                  <a:t>Angle</a:t>
                </a:r>
                <a:r>
                  <a:rPr lang="fr-FR" baseline="0" dirty="0"/>
                  <a:t>  (degré)</a:t>
                </a:r>
                <a:endParaRPr lang="fr-FR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06571648"/>
        <c:crosses val="autoZero"/>
        <c:crossBetween val="midCat"/>
      </c:valAx>
      <c:valAx>
        <c:axId val="40657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fr-FR" dirty="0"/>
                  <a:t>Tension</a:t>
                </a:r>
                <a:r>
                  <a:rPr lang="fr-FR" baseline="0" dirty="0"/>
                  <a:t> d’un </a:t>
                </a:r>
                <a:r>
                  <a:rPr lang="fr-FR" baseline="0" dirty="0" err="1"/>
                  <a:t>recepteur</a:t>
                </a:r>
                <a:r>
                  <a:rPr lang="fr-FR" baseline="0" dirty="0"/>
                  <a:t> (mV)</a:t>
                </a:r>
                <a:endParaRPr lang="fr-FR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0657047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tint val="75000"/>
          <a:shade val="95000"/>
          <a:satMod val="105000"/>
        </a:schemeClr>
      </a:solidFill>
      <a:prstDash val="solid"/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38325" y="279400"/>
            <a:ext cx="4457700" cy="24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321050" y="8636000"/>
            <a:ext cx="1679575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55CAB5C-8D0A-4F89-A9DB-ED7C75380265}" type="datetime1">
              <a:rPr lang="fr-FR">
                <a:solidFill>
                  <a:schemeClr val="tx2"/>
                </a:solidFill>
                <a:latin typeface="+mn-lt"/>
              </a:rPr>
              <a:pPr>
                <a:defRPr/>
              </a:pPr>
              <a:t>06/01/2017</a:t>
            </a:fld>
            <a:endParaRPr lang="fr-FR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31000" y="8636000"/>
            <a:ext cx="27440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037138" y="8636000"/>
            <a:ext cx="128986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2"/>
                </a:solidFill>
              </a:defRPr>
            </a:lvl1pPr>
          </a:lstStyle>
          <a:p>
            <a:fld id="{A181015A-D70F-41F9-B9E6-BDD7A3666224}" type="slidenum">
              <a:rPr lang="fr-FR" b="0">
                <a:latin typeface="+mn-lt"/>
              </a:rPr>
              <a:pPr/>
              <a:t>‹N°›</a:t>
            </a:fld>
            <a:endParaRPr lang="fr-FR" b="0" dirty="0"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1" t="33444" r="11050" b="5564"/>
          <a:stretch/>
        </p:blipFill>
        <p:spPr>
          <a:xfrm>
            <a:off x="539750" y="279399"/>
            <a:ext cx="1298575" cy="581025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531000" y="8350252"/>
            <a:ext cx="5796000" cy="180000"/>
            <a:chOff x="531000" y="8350252"/>
            <a:chExt cx="5796000" cy="18000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31000" y="8350252"/>
              <a:ext cx="5796000" cy="180000"/>
            </a:xfrm>
            <a:prstGeom prst="rect">
              <a:avLst/>
            </a:pr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ctr" anchorCtr="0" upright="1">
              <a:noAutofit/>
            </a:bodyPr>
            <a:lstStyle/>
            <a:p>
              <a:r>
                <a:rPr lang="fr-FR" b="1"/>
                <a:t> </a:t>
              </a:r>
              <a:endParaRPr lang="fr-FR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75631" y="8393092"/>
              <a:ext cx="90170" cy="89535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fr-FR" sz="1200" b="1" kern="12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Times New Roman" panose="02020603050405020304" pitchFamily="18" charset="0"/>
                </a:rPr>
                <a:t> 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52161" y="8393092"/>
              <a:ext cx="90170" cy="89535"/>
            </a:xfrm>
            <a:prstGeom prst="rect">
              <a:avLst/>
            </a:prstGeom>
            <a:solidFill>
              <a:srgbClr val="F47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ctr" anchorCtr="0" upright="1">
              <a:noAutofit/>
            </a:bodyPr>
            <a:lstStyle/>
            <a:p>
              <a:endParaRPr lang="fr-FR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31231" y="8393092"/>
              <a:ext cx="90170" cy="89535"/>
            </a:xfrm>
            <a:prstGeom prst="rect">
              <a:avLst/>
            </a:prstGeom>
            <a:solidFill>
              <a:srgbClr val="A6CE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ctr" anchorCtr="0" upright="1"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8781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4" name="Rectangle 1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037138" y="8636000"/>
            <a:ext cx="1258887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E334F5DC-AC4C-44B1-95D2-E6612F6781E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39750" y="8636000"/>
            <a:ext cx="273526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90351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11896"/>
            <a:ext cx="5486400" cy="394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17417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38325" y="358775"/>
            <a:ext cx="4278313" cy="25082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7418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381375" y="8636000"/>
            <a:ext cx="1582738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3321" name="Line 13"/>
          <p:cNvSpPr>
            <a:spLocks noChangeShapeType="1"/>
          </p:cNvSpPr>
          <p:nvPr/>
        </p:nvSpPr>
        <p:spPr bwMode="auto">
          <a:xfrm>
            <a:off x="539750" y="8456613"/>
            <a:ext cx="57578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1" t="33444" r="11050" b="5564"/>
          <a:stretch/>
        </p:blipFill>
        <p:spPr>
          <a:xfrm>
            <a:off x="539750" y="279399"/>
            <a:ext cx="12985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72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6286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10858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5430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20002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Coupe</a:t>
            </a:r>
            <a:r>
              <a:rPr lang="fr-FR"/>
              <a:t> de France fournit un cahier des charges nouveau chaque année</a:t>
            </a:r>
          </a:p>
          <a:p>
            <a:r>
              <a:rPr lang="fr-FR" dirty="0"/>
              <a:t>Constant</a:t>
            </a:r>
            <a:r>
              <a:rPr lang="fr-FR"/>
              <a:t> concernant balise de localisation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15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40KHz</a:t>
            </a:r>
          </a:p>
          <a:p>
            <a:r>
              <a:rPr lang="fr-FR" dirty="0"/>
              <a:t>2 Modulation</a:t>
            </a:r>
          </a:p>
          <a:p>
            <a:r>
              <a:rPr lang="fr-FR" dirty="0"/>
              <a:t>3</a:t>
            </a:r>
            <a:r>
              <a:rPr lang="fr-FR" baseline="0" dirty="0"/>
              <a:t> </a:t>
            </a:r>
            <a:r>
              <a:rPr lang="fr-FR" baseline="0" dirty="0" err="1"/>
              <a:t>InterfacePuissance</a:t>
            </a:r>
            <a:endParaRPr lang="fr-FR" baseline="0" dirty="0"/>
          </a:p>
          <a:p>
            <a:r>
              <a:rPr lang="fr-FR" baseline="0" dirty="0"/>
              <a:t>4 Emetteur</a:t>
            </a:r>
          </a:p>
          <a:p>
            <a:r>
              <a:rPr lang="fr-FR" dirty="0"/>
              <a:t>5 </a:t>
            </a:r>
            <a:r>
              <a:rPr lang="fr-FR" dirty="0" err="1"/>
              <a:t>Led</a:t>
            </a:r>
            <a:r>
              <a:rPr lang="fr-FR" dirty="0"/>
              <a:t> Témoin</a:t>
            </a:r>
          </a:p>
          <a:p>
            <a:r>
              <a:rPr lang="fr-FR" dirty="0"/>
              <a:t>6 Bouton </a:t>
            </a:r>
            <a:r>
              <a:rPr lang="fr-FR" dirty="0" err="1"/>
              <a:t>Idbalise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080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 Connecteur</a:t>
            </a:r>
          </a:p>
          <a:p>
            <a:r>
              <a:rPr lang="fr-FR" dirty="0"/>
              <a:t>2 </a:t>
            </a:r>
            <a:r>
              <a:rPr lang="fr-FR" dirty="0" err="1"/>
              <a:t>Reception</a:t>
            </a:r>
            <a:r>
              <a:rPr lang="fr-FR" dirty="0"/>
              <a:t> + </a:t>
            </a:r>
            <a:r>
              <a:rPr lang="fr-FR" dirty="0" err="1"/>
              <a:t>Sommateur</a:t>
            </a:r>
            <a:r>
              <a:rPr lang="fr-FR" dirty="0"/>
              <a:t> x23 +Ajout d’une</a:t>
            </a:r>
            <a:r>
              <a:rPr lang="fr-FR" baseline="0" dirty="0"/>
              <a:t> constante</a:t>
            </a:r>
            <a:endParaRPr lang="fr-FR" dirty="0"/>
          </a:p>
          <a:p>
            <a:r>
              <a:rPr lang="fr-FR" dirty="0"/>
              <a:t>3</a:t>
            </a:r>
            <a:r>
              <a:rPr lang="fr-FR" baseline="0" dirty="0"/>
              <a:t> Amplification x101</a:t>
            </a:r>
          </a:p>
          <a:p>
            <a:r>
              <a:rPr lang="fr-FR" baseline="0" dirty="0"/>
              <a:t>4 Suppression du constant</a:t>
            </a:r>
          </a:p>
          <a:p>
            <a:r>
              <a:rPr lang="fr-FR" dirty="0"/>
              <a:t>5</a:t>
            </a:r>
            <a:r>
              <a:rPr lang="fr-FR" baseline="0" dirty="0"/>
              <a:t> Suppression du négatif, et du 40KHz</a:t>
            </a:r>
            <a:endParaRPr lang="fr-FR" dirty="0"/>
          </a:p>
          <a:p>
            <a:r>
              <a:rPr lang="fr-FR" dirty="0"/>
              <a:t>6 Détection</a:t>
            </a:r>
            <a:r>
              <a:rPr lang="fr-FR" baseline="0" dirty="0"/>
              <a:t> état haut </a:t>
            </a:r>
            <a:r>
              <a:rPr lang="fr-FR" baseline="0"/>
              <a:t>ou bas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541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</a:t>
            </a:r>
            <a:r>
              <a:rPr lang="fr-FR"/>
              <a:t> part du circuit, pour le réaliser dans un logiciel adapté</a:t>
            </a:r>
            <a:endParaRPr lang="fr-FR" dirty="0"/>
          </a:p>
          <a:p>
            <a:r>
              <a:rPr lang="fr-FR" dirty="0"/>
              <a:t>On</a:t>
            </a:r>
            <a:r>
              <a:rPr lang="fr-FR"/>
              <a:t> imprime sur papier glacé avec une imprimante laser</a:t>
            </a:r>
            <a:endParaRPr lang="fr-FR" baseline="0" dirty="0"/>
          </a:p>
          <a:p>
            <a:r>
              <a:rPr lang="fr-FR" dirty="0"/>
              <a:t>On</a:t>
            </a:r>
            <a:r>
              <a:rPr lang="fr-FR"/>
              <a:t> chauffe l’immpression poser sur la plaque de cuivre afin de transférer l’encre</a:t>
            </a:r>
            <a:endParaRPr lang="fr-FR" baseline="0" dirty="0"/>
          </a:p>
          <a:p>
            <a:r>
              <a:rPr lang="fr-FR" dirty="0"/>
              <a:t>On</a:t>
            </a:r>
            <a:r>
              <a:rPr lang="fr-FR"/>
              <a:t> fait ensuite tremper la plaque dans une solution pour dissoudre le cuivre non protégé par l’encre</a:t>
            </a:r>
            <a:endParaRPr lang="fr-FR" dirty="0"/>
          </a:p>
          <a:p>
            <a:r>
              <a:rPr lang="fr-FR" dirty="0"/>
              <a:t>Reste</a:t>
            </a:r>
            <a:r>
              <a:rPr lang="fr-FR"/>
              <a:t> qu’a enlever l’encre pour obtenir notre circuit imprimé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32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D’après</a:t>
            </a:r>
            <a:r>
              <a:rPr lang="fr-FR"/>
              <a:t> datasheet couveture sur 60°</a:t>
            </a:r>
            <a:endParaRPr lang="fr-FR" dirty="0"/>
          </a:p>
          <a:p>
            <a:r>
              <a:rPr lang="fr-FR"/>
              <a:t>Réalisation de nos support pour couverture maximal selon leur emplacement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37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Réalisation du modèle sur </a:t>
            </a:r>
            <a:r>
              <a:rPr lang="fr-FR" dirty="0" err="1"/>
              <a:t>solidworks</a:t>
            </a:r>
            <a:endParaRPr lang="fr-FR" dirty="0"/>
          </a:p>
          <a:p>
            <a:r>
              <a:rPr lang="fr-FR" dirty="0"/>
              <a:t>Réalisation des modèles en par imprimante 3D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346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Support carré pour fixation simple sur support et robot en</a:t>
            </a:r>
            <a:r>
              <a:rPr lang="fr-FR" baseline="0" dirty="0"/>
              <a:t> ajoutant du velcro sur toute la surface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814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</a:t>
            </a:r>
            <a:r>
              <a:rPr lang="fr-FR"/>
              <a:t> pouvant transmettre une clock en même temps que le mot, nous avons du trouver un protocole de comunication équivalent à une communication unifilaire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844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Resultats</a:t>
            </a:r>
            <a:r>
              <a:rPr lang="fr-FR" dirty="0"/>
              <a:t>: Balises</a:t>
            </a:r>
            <a:r>
              <a:rPr lang="fr-FR" baseline="0" dirty="0"/>
              <a:t> fonctionnelles</a:t>
            </a:r>
          </a:p>
          <a:p>
            <a:r>
              <a:rPr lang="fr-FR" dirty="0"/>
              <a:t>localisation</a:t>
            </a:r>
            <a:r>
              <a:rPr lang="fr-FR" baseline="0" dirty="0"/>
              <a:t> en -1min</a:t>
            </a:r>
          </a:p>
          <a:p>
            <a:endParaRPr lang="fr-FR" baseline="0" dirty="0"/>
          </a:p>
          <a:p>
            <a:r>
              <a:rPr lang="fr-FR" baseline="0" dirty="0"/>
              <a:t>Pour la suite du projet: optimisation du code, étalonnage des balises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9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Resultats</a:t>
            </a:r>
            <a:r>
              <a:rPr lang="fr-FR" dirty="0"/>
              <a:t>: Balises</a:t>
            </a:r>
            <a:r>
              <a:rPr lang="fr-FR" baseline="0" dirty="0"/>
              <a:t> fonctionnelles</a:t>
            </a:r>
          </a:p>
          <a:p>
            <a:r>
              <a:rPr lang="fr-FR" dirty="0"/>
              <a:t>localisation</a:t>
            </a:r>
            <a:r>
              <a:rPr lang="fr-FR" baseline="0" dirty="0"/>
              <a:t> en -1min</a:t>
            </a:r>
          </a:p>
          <a:p>
            <a:endParaRPr lang="fr-FR" baseline="0" dirty="0"/>
          </a:p>
          <a:p>
            <a:r>
              <a:rPr lang="fr-FR" baseline="0" dirty="0"/>
              <a:t>Pour la suite du projet: optimisation de la réception US, étalonnage des balises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130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-Intéressant</a:t>
            </a:r>
            <a:r>
              <a:rPr lang="fr-FR" baseline="0" dirty="0"/>
              <a:t> car transversal et complet</a:t>
            </a:r>
          </a:p>
          <a:p>
            <a:r>
              <a:rPr lang="fr-FR" baseline="0" dirty="0"/>
              <a:t>-Enrichissant grâce au lien entre la conception et la réalité des choses</a:t>
            </a:r>
          </a:p>
          <a:p>
            <a:r>
              <a:rPr lang="fr-FR" baseline="0" dirty="0"/>
              <a:t>-Grande montée en compétence sur la résolution de </a:t>
            </a:r>
            <a:r>
              <a:rPr lang="fr-FR" baseline="0" dirty="0" err="1"/>
              <a:t>problemes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42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Souhait</a:t>
            </a:r>
            <a:r>
              <a:rPr lang="fr-FR"/>
              <a:t> du club et objectif que l’on a souhaiter se donner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1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Très</a:t>
            </a:r>
            <a:r>
              <a:rPr lang="fr-FR" baseline="0" dirty="0"/>
              <a:t> utilisé pour </a:t>
            </a:r>
            <a:r>
              <a:rPr lang="fr-FR" baseline="0" dirty="0" err="1"/>
              <a:t>detecter</a:t>
            </a:r>
            <a:r>
              <a:rPr lang="fr-FR" baseline="0" dirty="0"/>
              <a:t> le cadran du robot adverse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924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Émission</a:t>
            </a:r>
            <a:r>
              <a:rPr lang="fr-FR"/>
              <a:t> de l’onde avec comme info date à l’émission</a:t>
            </a:r>
            <a:endParaRPr lang="fr-FR" dirty="0"/>
          </a:p>
          <a:p>
            <a:r>
              <a:rPr lang="fr-FR"/>
              <a:t>Comparaison date à l’arrivé</a:t>
            </a:r>
            <a:endParaRPr lang="fr-FR" dirty="0"/>
          </a:p>
          <a:p>
            <a:r>
              <a:rPr lang="fr-FR"/>
              <a:t>Trois distance par rapport à point fixe</a:t>
            </a:r>
            <a:endParaRPr lang="fr-FR" dirty="0"/>
          </a:p>
          <a:p>
            <a:r>
              <a:rPr lang="fr-FR"/>
              <a:t>Retrouve coordonnées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14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Vitesse son dans l’air à 15°C: 340 m/s</a:t>
            </a:r>
          </a:p>
          <a:p>
            <a:r>
              <a:rPr lang="fr-FR" dirty="0"/>
              <a:t>Vitesse onde radio dans l’air: 300 000 000 m/s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233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</a:t>
            </a:r>
            <a:r>
              <a:rPr lang="fr-FR"/>
              <a:t> reprend donc le principe du GPS</a:t>
            </a:r>
            <a:endParaRPr lang="fr-FR" dirty="0"/>
          </a:p>
          <a:p>
            <a:r>
              <a:rPr lang="fr-FR"/>
              <a:t>Reste à régler la réception d’information lors de la programmation, présenter par bruno plus tard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21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Émetteur</a:t>
            </a:r>
            <a:r>
              <a:rPr lang="fr-FR"/>
              <a:t>: déséquilibre porte non réaliser avec res, pot et capa</a:t>
            </a:r>
            <a:endParaRPr lang="fr-FR" dirty="0"/>
          </a:p>
          <a:p>
            <a:r>
              <a:rPr lang="fr-FR"/>
              <a:t>Régalge fréqu dans plage avec pot (selon émetteur pour plein puissance)</a:t>
            </a:r>
            <a:endParaRPr lang="fr-FR" dirty="0"/>
          </a:p>
          <a:p>
            <a:r>
              <a:rPr lang="fr-FR"/>
              <a:t>Porte non en parralèle pour fournir courant</a:t>
            </a:r>
            <a:endParaRPr lang="fr-FR" dirty="0"/>
          </a:p>
          <a:p>
            <a:r>
              <a:rPr lang="fr-FR"/>
              <a:t>Décalage d’une porte entre chaque patte pour doubler la tension au borne de l’émetteur</a:t>
            </a:r>
            <a:endParaRPr lang="fr-FR" dirty="0"/>
          </a:p>
          <a:p>
            <a:endParaRPr lang="fr-FR" dirty="0"/>
          </a:p>
          <a:p>
            <a:r>
              <a:rPr lang="fr-FR"/>
              <a:t>Récepteur:</a:t>
            </a:r>
            <a:endParaRPr lang="fr-FR" dirty="0"/>
          </a:p>
          <a:p>
            <a:r>
              <a:rPr lang="fr-FR"/>
              <a:t>Premier filtre sur le signal fournit par le recepteur</a:t>
            </a:r>
            <a:endParaRPr lang="fr-FR" dirty="0"/>
          </a:p>
          <a:p>
            <a:r>
              <a:rPr lang="fr-FR"/>
              <a:t>Ajout d’un offset pour pouvoir amplifier en symétrique</a:t>
            </a:r>
            <a:endParaRPr lang="fr-FR" dirty="0"/>
          </a:p>
          <a:p>
            <a:r>
              <a:rPr lang="fr-FR"/>
              <a:t>Ao monter en amplificateur non inverseur</a:t>
            </a:r>
            <a:endParaRPr lang="fr-FR" dirty="0"/>
          </a:p>
          <a:p>
            <a:r>
              <a:rPr lang="fr-FR"/>
              <a:t>Ajout d’une capa pour ampècher l’amplification de l’offset</a:t>
            </a:r>
            <a:endParaRPr lang="fr-FR" dirty="0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56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</a:t>
            </a:r>
            <a:r>
              <a:rPr lang="fr-FR"/>
              <a:t> d’un mot sur la porteuse, selon un protocole de communication que l’on présentera plus tard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35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903288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</a:t>
            </a:r>
            <a:r>
              <a:rPr lang="fr-FR"/>
              <a:t> a utiliser des module nrf similaire à ceux utiliser dans le PRD minion</a:t>
            </a:r>
            <a:endParaRPr lang="fr-FR" dirty="0"/>
          </a:p>
          <a:p>
            <a:r>
              <a:rPr lang="fr-FR"/>
              <a:t>On s’est donc intéressé à la même librairie qu’eux</a:t>
            </a:r>
            <a:endParaRPr lang="fr-FR" dirty="0"/>
          </a:p>
          <a:p>
            <a:r>
              <a:rPr lang="fr-FR"/>
              <a:t>Problème destiné à une comunication 1 avec 1,</a:t>
            </a:r>
            <a:endParaRPr lang="fr-FR" dirty="0"/>
          </a:p>
          <a:p>
            <a:r>
              <a:rPr lang="fr-FR"/>
              <a:t>Tentative modification de la librairie pour pouvoir écouter plusieur module.</a:t>
            </a:r>
            <a:endParaRPr lang="fr-FR" dirty="0"/>
          </a:p>
          <a:p>
            <a:r>
              <a:rPr lang="fr-FR"/>
              <a:t>Mais sela n’as pas été concluant on a donc adapter le programme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4F5DC-AC4C-44B1-95D2-E6612F6781EA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18569C91-6C61-41DE-AE9A-F9AF0F2DB634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32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2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2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2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2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3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3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3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3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3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4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0"/>
            <a:ext cx="9144000" cy="211296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pic>
        <p:nvPicPr>
          <p:cNvPr id="5" name="Imag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812800"/>
            <a:ext cx="2460625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895599" y="2167515"/>
            <a:ext cx="5122461" cy="128472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Eras Demi ITC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88673" y="3598869"/>
            <a:ext cx="5129387" cy="141586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rgbClr val="4D4D4D"/>
                </a:solidFill>
                <a:latin typeface="Eras Demi ITC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9417366-3BB0-44FF-9411-797106B6A72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30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7755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15CDE-19CD-429D-90B8-C8E471FE85A6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806216-5909-4EF5-8444-E80BC56BAA8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666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400" cy="1242000"/>
          </a:xfrm>
        </p:spPr>
        <p:txBody>
          <a:bodyPr/>
          <a:lstStyle>
            <a:lvl1pPr marL="0" indent="0" algn="l">
              <a:buClr>
                <a:schemeClr val="tx2"/>
              </a:buClr>
              <a:buSzPct val="95000"/>
              <a:buFont typeface="Arial" panose="020B0604020202020204" pitchFamily="34" charset="0"/>
              <a:buNone/>
              <a:defRPr sz="2800" b="1"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0E826-E2EE-45E7-9779-32C9BDC8A49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32AE0F-351C-4258-A12E-16489724C1D7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244800" y="2307600"/>
            <a:ext cx="4262400" cy="39348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rgbClr val="4D4D4D"/>
                </a:solidFill>
              </a:defRPr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3100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marL="1143000" indent="-228600"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0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340781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800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900800"/>
            <a:ext cx="5486400" cy="371536"/>
          </a:xfrm>
          <a:prstGeom prst="rect">
            <a:avLst/>
          </a:prstGeom>
        </p:spPr>
        <p:txBody>
          <a:bodyPr anchor="ctr"/>
          <a:lstStyle>
            <a:lvl1pPr marL="0" indent="0" algn="ctr">
              <a:buClr>
                <a:schemeClr val="tx2"/>
              </a:buClr>
              <a:buFont typeface="Wingdings 3" panose="05040102010807070707" pitchFamily="18" charset="2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EA063-AFE2-483A-93A8-4313C6B91337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45CD98-F0D3-4C9C-9286-2FBD42F157E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0911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32000" y="2384426"/>
            <a:ext cx="6480000" cy="1296000"/>
          </a:xfrm>
        </p:spPr>
        <p:txBody>
          <a:bodyPr/>
          <a:lstStyle>
            <a:lvl1pPr marL="0" indent="0">
              <a:buFont typeface="Wingdings 3" panose="05040102010807070707" pitchFamily="18" charset="2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2000" y="3915799"/>
            <a:ext cx="6480000" cy="1752600"/>
          </a:xfrm>
        </p:spPr>
        <p:txBody>
          <a:bodyPr/>
          <a:lstStyle>
            <a:lvl1pPr marL="0" indent="0" algn="l">
              <a:buClr>
                <a:srgbClr val="808080"/>
              </a:buClr>
              <a:buFont typeface="Arial" panose="020B0604020202020204" pitchFamily="34" charset="0"/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5F1AE7-C285-4793-8C6A-F9A2E9A97C6C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51840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2000" y="2383200"/>
            <a:ext cx="6480000" cy="1296000"/>
          </a:xfrm>
        </p:spPr>
        <p:txBody>
          <a:bodyPr/>
          <a:lstStyle>
            <a:lvl1pPr>
              <a:defRPr>
                <a:latin typeface="Eras Demi ITC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58C104-6C6C-4070-BB93-4BE255C9406D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</p:nvPr>
        </p:nvSpPr>
        <p:spPr>
          <a:xfrm>
            <a:off x="1332000" y="3916800"/>
            <a:ext cx="6480000" cy="1753200"/>
          </a:xfr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>
                <a:solidFill>
                  <a:schemeClr val="tx2"/>
                </a:solidFill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>
                <a:solidFill>
                  <a:srgbClr val="4D4D4D"/>
                </a:solidFill>
              </a:defRPr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>
                <a:solidFill>
                  <a:srgbClr val="5F5F5F"/>
                </a:solidFill>
              </a:defRPr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>
                <a:solidFill>
                  <a:srgbClr val="777777"/>
                </a:solidFill>
              </a:defRPr>
            </a:lvl4pPr>
            <a:lvl5pPr marL="2114550" indent="-28575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>
                <a:solidFill>
                  <a:srgbClr val="808080"/>
                </a:solidFill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5904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48298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31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/>
              <a:t>Modifiez le style des sous-titres du masque</a:t>
            </a:r>
          </a:p>
          <a:p>
            <a:pPr marL="365124" lvl="1" indent="-342900"/>
            <a:endParaRPr lang="fr-FR" dirty="0"/>
          </a:p>
          <a:p>
            <a:pPr marL="765174" lvl="2" indent="-342900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3801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Cahier des Charges</a:t>
            </a:r>
            <a:r>
              <a:rPr lang="fr-FR" sz="1200">
                <a:solidFill>
                  <a:schemeClr val="bg1"/>
                </a:solidFill>
              </a:rPr>
              <a:t>      Solutions      Premiers Tests      Circuits      Supports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	</a:t>
            </a:r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469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12931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570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0363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72537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2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E96D490-21AB-4649-861D-FB7F3BAAE41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244800" y="885600"/>
            <a:ext cx="8647200" cy="5364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</p:spTree>
    <p:extLst>
      <p:ext uri="{BB962C8B-B14F-4D97-AF65-F5344CB8AC3E}">
        <p14:creationId xmlns:p14="http://schemas.microsoft.com/office/powerpoint/2010/main" val="41030990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105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59416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765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/>
              <a:t>Modifiez le style des sous-titres du masque</a:t>
            </a:r>
          </a:p>
          <a:p>
            <a:pPr marL="365124" lvl="1" indent="-342900"/>
            <a:endParaRPr lang="fr-FR" dirty="0"/>
          </a:p>
          <a:p>
            <a:pPr marL="765174" lvl="2" indent="-342900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118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Solutions</a:t>
            </a:r>
            <a:r>
              <a:rPr lang="fr-FR" sz="1200">
                <a:solidFill>
                  <a:schemeClr val="bg1"/>
                </a:solidFill>
              </a:rPr>
              <a:t>      Premiers Tests      Circuits      Supports      Programmation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	</a:t>
            </a:r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8330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7814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695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687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0567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84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952000"/>
            <a:ext cx="6732000" cy="27360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59999" y="288000"/>
            <a:ext cx="6732000" cy="2555233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A3F6808-93F8-4078-B9F6-AB7888C3ADB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7750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6321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31771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158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/>
              <a:t>Modifiez le style des sous-titres du masque</a:t>
            </a:r>
          </a:p>
          <a:p>
            <a:pPr marL="365124" lvl="1" indent="-342900"/>
            <a:endParaRPr lang="fr-FR" dirty="0"/>
          </a:p>
          <a:p>
            <a:pPr marL="765174" lvl="2" indent="-342900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3695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Premiers Tests</a:t>
            </a:r>
            <a:r>
              <a:rPr lang="fr-FR" sz="1200">
                <a:solidFill>
                  <a:schemeClr val="bg1"/>
                </a:solidFill>
              </a:rPr>
              <a:t>      Circuits      Supports      Programmation      Résultats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	</a:t>
            </a:r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971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5232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898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46693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32560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27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Introduction</a:t>
            </a:r>
            <a:r>
              <a:rPr lang="fr-FR" sz="1200">
                <a:solidFill>
                  <a:schemeClr val="bg1"/>
                </a:solidFill>
              </a:rPr>
              <a:t>      Cahier des Charges      Solutions      Premiers Tests      Circuits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	</a:t>
            </a:r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0839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2369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348458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0191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/>
              <a:t>Modifiez le style des sous-titres du masque</a:t>
            </a:r>
          </a:p>
          <a:p>
            <a:pPr marL="365124" lvl="1" indent="-342900"/>
            <a:endParaRPr lang="fr-FR" dirty="0"/>
          </a:p>
          <a:p>
            <a:pPr marL="765174" lvl="2" indent="-342900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32637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Circuits</a:t>
            </a:r>
            <a:r>
              <a:rPr lang="fr-FR" sz="1200">
                <a:solidFill>
                  <a:schemeClr val="bg1"/>
                </a:solidFill>
              </a:rPr>
              <a:t>      Supports      Programmation      Résultats      Conclusion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	</a:t>
            </a:r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665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6780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799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5087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33749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75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5779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0563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893250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2855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/>
              <a:t>Modifiez le style des sous-titres du masque</a:t>
            </a:r>
          </a:p>
          <a:p>
            <a:pPr marL="365124" lvl="1" indent="-342900"/>
            <a:endParaRPr lang="fr-FR" dirty="0"/>
          </a:p>
          <a:p>
            <a:pPr marL="765174" lvl="2" indent="-342900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0243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Supports</a:t>
            </a:r>
            <a:r>
              <a:rPr lang="fr-FR" sz="1200">
                <a:solidFill>
                  <a:schemeClr val="bg1"/>
                </a:solidFill>
              </a:rPr>
              <a:t>      Programmation      Résultats      Conclusion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	</a:t>
            </a:r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943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84819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05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864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38112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73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842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7133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479759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8735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/>
              <a:t>Modifiez le style des sous-titres du masque</a:t>
            </a:r>
          </a:p>
          <a:p>
            <a:pPr marL="365124" lvl="1" indent="-342900"/>
            <a:endParaRPr lang="fr-FR" dirty="0"/>
          </a:p>
          <a:p>
            <a:pPr marL="765174" lvl="2" indent="-342900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29953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Programmation</a:t>
            </a:r>
            <a:r>
              <a:rPr lang="fr-FR" sz="1200">
                <a:solidFill>
                  <a:schemeClr val="bg1"/>
                </a:solidFill>
              </a:rPr>
              <a:t>      Résultats      Conclusion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	</a:t>
            </a:r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1932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2945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2257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98942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17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76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76043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5897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166196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4660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/>
              <a:t>Modifiez le style des sous-titres du masque</a:t>
            </a:r>
          </a:p>
          <a:p>
            <a:pPr marL="365124" lvl="1" indent="-342900"/>
            <a:endParaRPr lang="fr-FR" dirty="0"/>
          </a:p>
          <a:p>
            <a:pPr marL="765174" lvl="2" indent="-342900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71242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Résultats</a:t>
            </a:r>
            <a:r>
              <a:rPr lang="fr-FR" sz="1200">
                <a:solidFill>
                  <a:schemeClr val="bg1"/>
                </a:solidFill>
              </a:rPr>
              <a:t>      Conclusion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	</a:t>
            </a:r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3548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66137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59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0980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09694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22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74670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7839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960199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06459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/>
              <a:t>Modifiez le style des sous-titres du masque</a:t>
            </a:r>
          </a:p>
          <a:p>
            <a:pPr marL="365124" lvl="1" indent="-342900"/>
            <a:endParaRPr lang="fr-FR" dirty="0"/>
          </a:p>
          <a:p>
            <a:pPr marL="765174" lvl="2" indent="-342900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0285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1445419" y="680400"/>
            <a:ext cx="252412" cy="285750"/>
          </a:xfrm>
          <a:prstGeom prst="homePlate">
            <a:avLst>
              <a:gd name="adj" fmla="val 5619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30000"/>
              </a:spcBef>
            </a:pPr>
            <a:endParaRPr lang="fr-FR" sz="100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300163" y="350838"/>
            <a:ext cx="6729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Conclusion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TypeService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F75ED-B978-4661-AE45-B021F87873B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	</a:t>
            </a:r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ACA6-504C-4DF7-8255-7F47E8F59CFB}" type="slidenum">
              <a:rPr lang="fr-FR"/>
              <a:pPr/>
              <a:t>‹N°›</a:t>
            </a:fld>
            <a:endParaRPr lang="fr-FR" dirty="0"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>
          <a:xfrm>
            <a:off x="1299600" y="1332000"/>
            <a:ext cx="7092000" cy="2088000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6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>
          <a:xfrm>
            <a:off x="1299600" y="3600000"/>
            <a:ext cx="7092000" cy="2520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dirty="0" err="1">
                <a:solidFill>
                  <a:srgbClr val="2E3192"/>
                </a:solidFill>
                <a:latin typeface="+mn-lt"/>
              </a:rPr>
              <a:t>NomService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6983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E1E4-4679-4034-B2C9-37F84CB75B7F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82A4-57CE-4AFF-9480-D98609E527F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244474" y="1530000"/>
            <a:ext cx="86472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272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660400" y="6354000"/>
            <a:ext cx="34920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1"/>
          </p:nvPr>
        </p:nvSpPr>
        <p:spPr>
          <a:xfrm>
            <a:off x="7499350" y="6354000"/>
            <a:ext cx="1587500" cy="288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5FFE-7FEB-4C6D-8956-7D352C93979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25925" y="6354000"/>
            <a:ext cx="685800" cy="288000"/>
          </a:xfrm>
        </p:spPr>
        <p:txBody>
          <a:bodyPr/>
          <a:lstStyle>
            <a:lvl1pPr>
              <a:defRPr/>
            </a:lvl1pPr>
          </a:lstStyle>
          <a:p>
            <a:fld id="{76118336-EB6F-455C-B7FA-9C99557D4407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3181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DF152-8FD0-4AFA-BFC9-E802A0B35E0C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95DF1-9F65-4D65-8124-3661276D276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SzPct val="95000"/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1530000"/>
            <a:ext cx="4248000" cy="4716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64105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86472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799" y="1530000"/>
            <a:ext cx="4248000" cy="11907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000" y="1530000"/>
            <a:ext cx="4248000" cy="1190712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51172-1F8A-4794-8F22-9985B3D96CCE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6DF5C-134C-4368-A67F-D0213BE9D1E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8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4000" y="2804400"/>
            <a:ext cx="4248000" cy="3438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371600" indent="-4572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3737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911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973A-3731-4B35-8602-8B2C913C4F14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23D3F-6CAD-4BF7-9F6C-F5411D3A3D0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90200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2F4DE-B7DF-4B62-B369-61EC0DFE088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2DA4-8279-48BB-A2B5-E3AA2131DF9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26680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800" y="936000"/>
            <a:ext cx="4262887" cy="1242136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800" b="1"/>
            </a:lvl1pPr>
          </a:lstStyle>
          <a:p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42AA-08BE-43AE-BD6E-DDD051E5F5E0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05403-51ED-420E-8163-C7CC3516A42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2307600"/>
            <a:ext cx="4262400" cy="3916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22400" y="936000"/>
            <a:ext cx="4320000" cy="5288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821839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5230512"/>
            <a:ext cx="5486400" cy="56673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4800" y="936000"/>
            <a:ext cx="8647200" cy="420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5898850"/>
            <a:ext cx="5486400" cy="3708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fr-FR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61F4F-F519-4A56-9BE6-F9DFA176ECCD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65F96-59EE-439B-88BB-8E8FDF3C005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396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fr-FR" sz="3600"/>
            </a:lvl1pPr>
          </a:lstStyle>
          <a:p>
            <a:pPr lvl="0">
              <a:buFont typeface="Arial" panose="020B0604020202020204" pitchFamily="34" charset="0"/>
            </a:pPr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9600" y="3600000"/>
            <a:ext cx="7092000" cy="252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fr-FR"/>
            </a:lvl1pPr>
            <a:lvl2pPr marL="382587" indent="0">
              <a:buNone/>
              <a:defRPr baseline="0"/>
            </a:lvl2pPr>
            <a:lvl3pPr marL="782637" indent="0">
              <a:buNone/>
              <a:defRPr/>
            </a:lvl3pPr>
          </a:lstStyle>
          <a:p>
            <a:pPr marL="342900" lvl="0" indent="-342900"/>
            <a:r>
              <a:rPr lang="fr-FR" dirty="0"/>
              <a:t>Modifiez le style des sous-titres du masque</a:t>
            </a:r>
          </a:p>
          <a:p>
            <a:pPr marL="365124" lvl="1" indent="-342900"/>
            <a:endParaRPr lang="fr-FR" dirty="0"/>
          </a:p>
          <a:p>
            <a:pPr marL="765174" lvl="2" indent="-342900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55981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/>
              <a:t> 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272125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0" y="0"/>
            <a:ext cx="9144000" cy="2159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0" y="852488"/>
            <a:ext cx="9144000" cy="0"/>
          </a:xfrm>
          <a:prstGeom prst="line">
            <a:avLst/>
          </a:prstGeom>
          <a:ln>
            <a:solidFill>
              <a:srgbClr val="2E3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4" name="Rectangle 16"/>
          <p:cNvSpPr>
            <a:spLocks noGrp="1" noChangeArrowheads="1"/>
          </p:cNvSpPr>
          <p:nvPr>
            <p:ph type="ctrTitle"/>
          </p:nvPr>
        </p:nvSpPr>
        <p:spPr>
          <a:xfrm>
            <a:off x="1299600" y="1332000"/>
            <a:ext cx="7092000" cy="2088000"/>
          </a:xfrm>
        </p:spPr>
        <p:txBody>
          <a:bodyPr bIns="45720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185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1299600" y="3598867"/>
            <a:ext cx="7120800" cy="24804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400"/>
            </a:lvl1pPr>
          </a:lstStyle>
          <a:p>
            <a:endParaRPr lang="fr-FR" dirty="0"/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4C948-E3C3-4952-B542-F7A53F72AB62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ECEF7B-D4E9-45EC-8BCB-60C49B88B3CD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5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56728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41200"/>
            <a:ext cx="7632000" cy="489600"/>
          </a:xfrm>
        </p:spPr>
        <p:txBody>
          <a:bodyPr/>
          <a:lstStyle>
            <a:lvl1pPr>
              <a:defRPr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DC43B-80E4-45D9-BC3F-D81B37AA4C9A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DC85D8-400C-4AFD-BA01-9D962007EDB6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3"/>
          </p:nvPr>
        </p:nvSpPr>
        <p:spPr>
          <a:xfrm>
            <a:off x="244800" y="936000"/>
            <a:ext cx="8647200" cy="53208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15375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9600" y="3600000"/>
            <a:ext cx="7092000" cy="2480400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800" b="1" cap="none"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9600" y="1332000"/>
            <a:ext cx="7092000" cy="2088000"/>
          </a:xfrm>
          <a:prstGeom prst="rect">
            <a:avLst/>
          </a:prstGeom>
        </p:spPr>
        <p:txBody>
          <a:bodyPr anchor="b"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07C4B-425D-4AB2-841E-D0982733B844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6DA75-2EAC-4B80-8641-763E75E9FE7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8248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41200"/>
            <a:ext cx="76320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1AE99-B0D1-4CE8-B889-9761D5BBED4B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5BE254-DAA3-4310-9F16-67BFB2CE7BAE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44800" y="936000"/>
            <a:ext cx="4248000" cy="53100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914400" indent="-457200">
              <a:buClr>
                <a:schemeClr val="tx1">
                  <a:lumMod val="75000"/>
                  <a:lumOff val="25000"/>
                </a:schemeClr>
              </a:buClr>
              <a:buFont typeface="Wingdings 3" panose="05040102010807070707" pitchFamily="18" charset="2"/>
              <a:buChar char="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4"/>
          </p:nvPr>
        </p:nvSpPr>
        <p:spPr>
          <a:xfrm>
            <a:off x="4644000" y="936000"/>
            <a:ext cx="4248000" cy="53100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914400" indent="-457200">
              <a:buClr>
                <a:schemeClr val="tx1">
                  <a:lumMod val="75000"/>
                  <a:lumOff val="25000"/>
                </a:schemeClr>
              </a:buClr>
              <a:buFont typeface="Wingdings 3" panose="05040102010807070707" pitchFamily="18" charset="2"/>
              <a:buChar char="u"/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545478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41200"/>
            <a:ext cx="7632000" cy="489600"/>
          </a:xfrm>
        </p:spPr>
        <p:txBody>
          <a:bodyPr/>
          <a:lstStyle>
            <a:lvl1pPr>
              <a:defRPr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4800" y="936000"/>
            <a:ext cx="4248000" cy="1191600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7600" y="936000"/>
            <a:ext cx="4248000" cy="1191600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tx2"/>
              </a:buClr>
              <a:buFont typeface="Wingdings 3" panose="05040102010807070707" pitchFamily="18" charset="2"/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0B3A1-0C79-4A1F-9F6C-73D642A5DB0F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48DF8-D437-4DBA-AAA3-6D0B7221590E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>
          <a:xfrm>
            <a:off x="244475" y="2246400"/>
            <a:ext cx="4248000" cy="39924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 marL="914400" indent="-457200">
              <a:buClr>
                <a:schemeClr val="tx1">
                  <a:lumMod val="75000"/>
                  <a:lumOff val="25000"/>
                </a:schemeClr>
              </a:buClr>
              <a:buFont typeface="Wingdings 3" panose="05040102010807070707" pitchFamily="18" charset="2"/>
              <a:buChar char="u"/>
              <a:defRPr/>
            </a:lvl2pPr>
            <a:lvl3pPr marL="1143000" indent="-228600"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>
          <a:xfrm>
            <a:off x="4647600" y="2246400"/>
            <a:ext cx="4248000" cy="39924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 3" panose="05040102010807070707" pitchFamily="18" charset="2"/>
              <a:buChar char="u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 3" panose="05040102010807070707" pitchFamily="18" charset="2"/>
              <a:buChar char="u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 3" panose="05040102010807070707" pitchFamily="18" charset="2"/>
              <a:buChar char="w"/>
              <a:defRPr/>
            </a:lvl4pPr>
            <a:lvl5pPr marL="2057400" indent="-228600">
              <a:buClr>
                <a:schemeClr val="bg1">
                  <a:lumMod val="50000"/>
                </a:schemeClr>
              </a:buClr>
              <a:buSzPct val="55000"/>
              <a:buFont typeface="Wingdings 3" panose="05040102010807070707" pitchFamily="18" charset="2"/>
              <a:buChar char="w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01527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000" y="241200"/>
            <a:ext cx="7632000" cy="4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rgbClr val="2E319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11C53-7F3C-43D3-9A12-7D392402850C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36683-C0FF-416E-B05B-6E3C784285A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91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8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886488"/>
            <a:ext cx="8645525" cy="53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2051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260000" y="228321"/>
            <a:ext cx="76320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pic>
        <p:nvPicPr>
          <p:cNvPr id="2052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07408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1" name="Rectangle 7"/>
          <p:cNvSpPr>
            <a:spLocks noChangeArrowheads="1"/>
          </p:cNvSpPr>
          <p:nvPr/>
        </p:nvSpPr>
        <p:spPr bwMode="auto">
          <a:xfrm>
            <a:off x="1" y="6353186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fr-FR" dirty="0">
              <a:latin typeface="+mn-lt"/>
            </a:endParaRPr>
          </a:p>
        </p:txBody>
      </p:sp>
      <p:sp>
        <p:nvSpPr>
          <p:cNvPr id="2062" name="Rectangle 8"/>
          <p:cNvSpPr>
            <a:spLocks noChangeArrowheads="1"/>
          </p:cNvSpPr>
          <p:nvPr/>
        </p:nvSpPr>
        <p:spPr bwMode="auto">
          <a:xfrm>
            <a:off x="114301" y="6435736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>
              <a:defRPr/>
            </a:pPr>
            <a:r>
              <a:rPr lang="fr-FR" dirty="0">
                <a:ln>
                  <a:noFill/>
                </a:ln>
              </a:rPr>
              <a:t> </a:t>
            </a:r>
          </a:p>
        </p:txBody>
      </p:sp>
      <p:sp>
        <p:nvSpPr>
          <p:cNvPr id="2063" name="Rectangle 9"/>
          <p:cNvSpPr>
            <a:spLocks noChangeArrowheads="1"/>
          </p:cNvSpPr>
          <p:nvPr/>
        </p:nvSpPr>
        <p:spPr bwMode="auto">
          <a:xfrm>
            <a:off x="333376" y="6435736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fr-FR">
              <a:ln>
                <a:noFill/>
              </a:ln>
            </a:endParaRPr>
          </a:p>
        </p:txBody>
      </p:sp>
      <p:sp>
        <p:nvSpPr>
          <p:cNvPr id="2064" name="Rectangle 10"/>
          <p:cNvSpPr>
            <a:spLocks noChangeArrowheads="1"/>
          </p:cNvSpPr>
          <p:nvPr/>
        </p:nvSpPr>
        <p:spPr bwMode="auto">
          <a:xfrm>
            <a:off x="552451" y="6435736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fr-FR">
              <a:ln>
                <a:noFill/>
              </a:ln>
            </a:endParaRPr>
          </a:p>
        </p:txBody>
      </p:sp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0" y="0"/>
            <a:ext cx="9144000" cy="2159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sp>
        <p:nvSpPr>
          <p:cNvPr id="2059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BFBAB01-6EF0-4CE5-AC9D-82D569852F0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15" r:id="rId2"/>
    <p:sldLayoutId id="2147484016" r:id="rId3"/>
  </p:sldLayoutIdLst>
  <p:hf hdr="0" ftr="0" dt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 baseline="0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"/>
        <a:defRPr sz="24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"/>
        <a:defRPr sz="2200" baseline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"/>
        <a:defRPr sz="2000" baseline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0000"/>
        <a:buFont typeface="Wingdings 3" panose="05040102010807070707" pitchFamily="18" charset="2"/>
        <a:buChar char="w"/>
        <a:defRPr baseline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1" fontAlgn="base" hangingPunct="1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"/>
        <a:defRPr baseline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Conclusion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275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880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A42DFE3D-3E98-4C62-9531-910177994E40}" type="datetime1">
              <a:rPr lang="fr-FR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2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1260000" y="240590"/>
            <a:ext cx="76320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1440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4103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/>
              <a:t> </a:t>
            </a:r>
          </a:p>
        </p:txBody>
      </p:sp>
      <p:sp>
        <p:nvSpPr>
          <p:cNvPr id="4104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4105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pic>
        <p:nvPicPr>
          <p:cNvPr id="4106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272125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Rectangle 13"/>
          <p:cNvSpPr>
            <a:spLocks noChangeArrowheads="1"/>
          </p:cNvSpPr>
          <p:nvPr/>
        </p:nvSpPr>
        <p:spPr bwMode="auto">
          <a:xfrm>
            <a:off x="0" y="0"/>
            <a:ext cx="9144000" cy="2159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sp>
        <p:nvSpPr>
          <p:cNvPr id="23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440946EA-7269-4B32-A7D0-B08247EF5C5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3" name="Connecteur droit 2"/>
          <p:cNvCxnSpPr/>
          <p:nvPr/>
        </p:nvCxnSpPr>
        <p:spPr>
          <a:xfrm>
            <a:off x="0" y="852488"/>
            <a:ext cx="9144000" cy="0"/>
          </a:xfrm>
          <a:prstGeom prst="line">
            <a:avLst/>
          </a:prstGeom>
          <a:ln>
            <a:solidFill>
              <a:srgbClr val="2E3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936000"/>
            <a:ext cx="8645525" cy="5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811213" indent="-354013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sz="22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sz="2000">
          <a:solidFill>
            <a:srgbClr val="5F5F5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baseline="0">
          <a:solidFill>
            <a:srgbClr val="777777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>
          <a:solidFill>
            <a:srgbClr val="80808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2000" y="3916800"/>
            <a:ext cx="6480000" cy="17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512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32000" y="2383200"/>
            <a:ext cx="6480000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</a:t>
            </a:r>
            <a:r>
              <a:rPr lang="fr-FR" dirty="0" err="1"/>
              <a:t>msg</a:t>
            </a:r>
            <a:r>
              <a:rPr lang="fr-FR" dirty="0"/>
              <a:t> </a:t>
            </a:r>
          </a:p>
        </p:txBody>
      </p:sp>
      <p:sp>
        <p:nvSpPr>
          <p:cNvPr id="5124" name="Rectangle 7"/>
          <p:cNvSpPr>
            <a:spLocks noChangeArrowheads="1"/>
          </p:cNvSpPr>
          <p:nvPr/>
        </p:nvSpPr>
        <p:spPr bwMode="auto">
          <a:xfrm>
            <a:off x="0" y="6353175"/>
            <a:ext cx="9144000" cy="287338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n-lt"/>
            </a:endParaRPr>
          </a:p>
        </p:txBody>
      </p:sp>
      <p:sp>
        <p:nvSpPr>
          <p:cNvPr id="5125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5126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5127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83502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0" y="21097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Rectangle 13"/>
          <p:cNvSpPr>
            <a:spLocks noChangeArrowheads="1"/>
          </p:cNvSpPr>
          <p:nvPr/>
        </p:nvSpPr>
        <p:spPr bwMode="auto">
          <a:xfrm>
            <a:off x="0" y="0"/>
            <a:ext cx="9144000" cy="2112963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fr-FR"/>
          </a:p>
        </p:txBody>
      </p:sp>
      <p:pic>
        <p:nvPicPr>
          <p:cNvPr id="513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960438"/>
            <a:ext cx="215265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3A98CE9C-5BC9-4715-B746-79D20933955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135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5538788"/>
            <a:ext cx="50498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</p:sldLayoutIdLst>
  <p:hf hdr="0" ftr="0" dt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5AAFF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5AAFF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5AAFF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5AAFF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808080"/>
        </a:buClr>
        <a:buSzPct val="95000"/>
        <a:buFont typeface="Wingdings 3" panose="05040102010807070707" pitchFamily="18" charset="2"/>
        <a:buNone/>
        <a:defRPr sz="2400">
          <a:solidFill>
            <a:srgbClr val="808080"/>
          </a:solidFill>
          <a:latin typeface="Eras Medium ITC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145A"/>
        </a:buClr>
        <a:buSzPct val="50000"/>
        <a:buFont typeface="Wingdings" panose="05000000000000000000" pitchFamily="2" charset="2"/>
        <a:buChar char="n"/>
        <a:defRPr sz="2200">
          <a:solidFill>
            <a:srgbClr val="00145A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7DB9"/>
        </a:buClr>
        <a:buSzPct val="50000"/>
        <a:buFont typeface="Wingdings" panose="05000000000000000000" pitchFamily="2" charset="2"/>
        <a:buChar char="n"/>
        <a:defRPr sz="2000">
          <a:solidFill>
            <a:srgbClr val="00145A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5AAFF"/>
        </a:buClr>
        <a:buSzPct val="50000"/>
        <a:buFont typeface="Wingdings" panose="05000000000000000000" pitchFamily="2" charset="2"/>
        <a:buChar char="n"/>
        <a:defRPr>
          <a:solidFill>
            <a:srgbClr val="007DB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anose="05000000000000000000" pitchFamily="2" charset="2"/>
        <a:defRPr>
          <a:solidFill>
            <a:srgbClr val="007DB9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D20000"/>
        </a:buClr>
        <a:buSzPct val="95000"/>
        <a:buFont typeface="Wingdings" pitchFamily="2" charset="2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Introduction</a:t>
            </a:r>
            <a:r>
              <a:rPr lang="fr-FR" sz="1200">
                <a:solidFill>
                  <a:schemeClr val="bg1"/>
                </a:solidFill>
              </a:rPr>
              <a:t>      Cahier des Charges      Solutions      Premiers Tests      Circuits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459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Cahier des Charges</a:t>
            </a:r>
            <a:r>
              <a:rPr lang="fr-FR" sz="1200">
                <a:solidFill>
                  <a:schemeClr val="bg1"/>
                </a:solidFill>
              </a:rPr>
              <a:t>      Solutions      Premiers Tests      Circuits      Supports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736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Solutions</a:t>
            </a:r>
            <a:r>
              <a:rPr lang="fr-FR" sz="1200">
                <a:solidFill>
                  <a:schemeClr val="bg1"/>
                </a:solidFill>
              </a:rPr>
              <a:t>      Premiers Tests      Circuits      Supports      Programmation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530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Premiers Tests</a:t>
            </a:r>
            <a:r>
              <a:rPr lang="fr-FR" sz="1200">
                <a:solidFill>
                  <a:schemeClr val="bg1"/>
                </a:solidFill>
              </a:rPr>
              <a:t>      Circuits      Supports      Programmation      Résultats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206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Circuits</a:t>
            </a:r>
            <a:r>
              <a:rPr lang="fr-FR" sz="1200">
                <a:solidFill>
                  <a:schemeClr val="bg1"/>
                </a:solidFill>
              </a:rPr>
              <a:t>      Supports      Programmation      Résultats      Conclusion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30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Supports</a:t>
            </a:r>
            <a:r>
              <a:rPr lang="fr-FR" sz="1200">
                <a:solidFill>
                  <a:schemeClr val="bg1"/>
                </a:solidFill>
              </a:rPr>
              <a:t>      Programmation      Résultats      Conclusion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780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Programmation</a:t>
            </a:r>
            <a:r>
              <a:rPr lang="fr-FR" sz="1200">
                <a:solidFill>
                  <a:schemeClr val="bg1"/>
                </a:solidFill>
              </a:rPr>
              <a:t>      Résultats      Conclusion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711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>
            <a:spLocks noChangeArrowheads="1"/>
          </p:cNvSpPr>
          <p:nvPr/>
        </p:nvSpPr>
        <p:spPr bwMode="auto">
          <a:xfrm>
            <a:off x="0" y="0"/>
            <a:ext cx="9140825" cy="836613"/>
          </a:xfrm>
          <a:custGeom>
            <a:avLst/>
            <a:gdLst>
              <a:gd name="connsiteX0" fmla="*/ 0 w 9140825"/>
              <a:gd name="connsiteY0" fmla="*/ 0 h 836613"/>
              <a:gd name="connsiteX1" fmla="*/ 9140825 w 9140825"/>
              <a:gd name="connsiteY1" fmla="*/ 0 h 836613"/>
              <a:gd name="connsiteX2" fmla="*/ 9140825 w 9140825"/>
              <a:gd name="connsiteY2" fmla="*/ 836613 h 836613"/>
              <a:gd name="connsiteX3" fmla="*/ 1713452 w 9140825"/>
              <a:gd name="connsiteY3" fmla="*/ 836613 h 836613"/>
              <a:gd name="connsiteX4" fmla="*/ 1571625 w 9140825"/>
              <a:gd name="connsiteY4" fmla="*/ 695801 h 836613"/>
              <a:gd name="connsiteX5" fmla="*/ 1429799 w 9140825"/>
              <a:gd name="connsiteY5" fmla="*/ 836613 h 836613"/>
              <a:gd name="connsiteX6" fmla="*/ 0 w 9140825"/>
              <a:gd name="connsiteY6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0825" h="836613">
                <a:moveTo>
                  <a:pt x="0" y="0"/>
                </a:moveTo>
                <a:lnTo>
                  <a:pt x="9140825" y="0"/>
                </a:lnTo>
                <a:lnTo>
                  <a:pt x="9140825" y="836613"/>
                </a:lnTo>
                <a:lnTo>
                  <a:pt x="1713452" y="836613"/>
                </a:lnTo>
                <a:lnTo>
                  <a:pt x="1571625" y="695801"/>
                </a:lnTo>
                <a:lnTo>
                  <a:pt x="1429799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45225" y="935038"/>
            <a:ext cx="8647200" cy="4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dirty="0"/>
          </a:p>
        </p:txBody>
      </p:sp>
      <p:sp>
        <p:nvSpPr>
          <p:cNvPr id="3081" name="Text Box 22"/>
          <p:cNvSpPr txBox="1">
            <a:spLocks noChangeArrowheads="1"/>
          </p:cNvSpPr>
          <p:nvPr/>
        </p:nvSpPr>
        <p:spPr bwMode="auto">
          <a:xfrm>
            <a:off x="1301750" y="350838"/>
            <a:ext cx="672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fr-FR" sz="1200" b="1">
                <a:solidFill>
                  <a:schemeClr val="bg1"/>
                </a:solidFill>
              </a:rPr>
              <a:t>Résultats</a:t>
            </a:r>
            <a:r>
              <a:rPr lang="fr-FR" sz="1200">
                <a:solidFill>
                  <a:schemeClr val="bg1"/>
                </a:solidFill>
              </a:rPr>
              <a:t>      Conclusion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6354000"/>
            <a:ext cx="9144000" cy="288000"/>
          </a:xfrm>
          <a:prstGeom prst="rect">
            <a:avLst/>
          </a:prstGeom>
          <a:solidFill>
            <a:srgbClr val="2E31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 dirty="0">
              <a:latin typeface="+mj-lt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14300" y="6435725"/>
            <a:ext cx="107950" cy="107950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fr-FR" dirty="0"/>
              <a:t> 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33375" y="6435725"/>
            <a:ext cx="107950" cy="107950"/>
          </a:xfrm>
          <a:prstGeom prst="rect">
            <a:avLst/>
          </a:prstGeom>
          <a:solidFill>
            <a:srgbClr val="F47920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52450" y="6435725"/>
            <a:ext cx="107950" cy="107950"/>
          </a:xfrm>
          <a:prstGeom prst="rect">
            <a:avLst/>
          </a:prstGeom>
          <a:solidFill>
            <a:srgbClr val="A6CE43"/>
          </a:solidFill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fr-FR"/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0400" y="6354000"/>
            <a:ext cx="34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2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99350" y="6354000"/>
            <a:ext cx="15875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6ADA767-A10D-4482-B958-950C8AF98823}" type="datetime1">
              <a:rPr lang="fr-FR"/>
              <a:pPr>
                <a:defRPr/>
              </a:pPr>
              <a:t>06/01/2017</a:t>
            </a:fld>
            <a:endParaRPr lang="fr-FR" dirty="0"/>
          </a:p>
        </p:txBody>
      </p:sp>
      <p:pic>
        <p:nvPicPr>
          <p:cNvPr id="308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6550"/>
            <a:ext cx="10715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25925" y="6354000"/>
            <a:ext cx="685800" cy="288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EA7A11B6-E600-4F50-8EF8-FAF4DCCAF5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800" y="1530000"/>
            <a:ext cx="864552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Paragraphe de niveau 1</a:t>
            </a:r>
          </a:p>
          <a:p>
            <a:pPr lvl="1"/>
            <a:r>
              <a:rPr lang="fr-FR" dirty="0"/>
              <a:t>Paragraphe de niveau 2</a:t>
            </a:r>
          </a:p>
          <a:p>
            <a:pPr lvl="2"/>
            <a:r>
              <a:rPr lang="fr-FR" dirty="0"/>
              <a:t>Paragraphe de niveau 3</a:t>
            </a:r>
          </a:p>
          <a:p>
            <a:pPr lvl="3"/>
            <a:r>
              <a:rPr lang="fr-FR" dirty="0"/>
              <a:t>Paragraphe de niveau 4</a:t>
            </a:r>
          </a:p>
          <a:p>
            <a:pPr lvl="4"/>
            <a:r>
              <a:rPr lang="fr-FR" dirty="0"/>
              <a:t>Paragraphe de niveau 5</a:t>
            </a: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1344613" y="66468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rgbClr val="2E3192"/>
                </a:solidFill>
                <a:latin typeface="+mn-lt"/>
              </a:rPr>
              <a:t>Généraliste</a:t>
            </a:r>
            <a:endParaRPr lang="fr-FR" sz="1000" dirty="0">
              <a:solidFill>
                <a:srgbClr val="2E3192"/>
              </a:solidFill>
              <a:latin typeface="+mn-lt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0" y="6646863"/>
            <a:ext cx="1287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fr-FR" sz="1000">
                <a:solidFill>
                  <a:schemeClr val="bg2">
                    <a:lumMod val="75000"/>
                  </a:schemeClr>
                </a:solidFill>
                <a:latin typeface="+mn-lt"/>
              </a:rPr>
              <a:t>Formation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279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</p:sldLayoutIdLst>
  <p:hf hdr="0" ft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Wingdings 3" panose="05040102010807070707" pitchFamily="18" charset="2"/>
        <a:buNone/>
        <a:defRPr sz="2800" b="1">
          <a:solidFill>
            <a:srgbClr val="2E3192"/>
          </a:solidFill>
          <a:latin typeface="Eras Demi IT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E3192"/>
          </a:solidFill>
          <a:latin typeface="Eras Demi ITC" panose="020B08050305040208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145A"/>
          </a:solidFill>
          <a:latin typeface="Verdana" pitchFamily="34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3" panose="05040102010807070707" pitchFamily="18" charset="2"/>
        <a:buChar char="u"/>
        <a:defRPr lang="fr-FR" sz="2400" baseline="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85000"/>
        <a:buFont typeface="Wingdings 3" panose="05040102010807070707" pitchFamily="18" charset="2"/>
        <a:buChar char="u"/>
        <a:defRPr lang="fr-FR" sz="2200" baseline="0" dirty="0" smtClean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SzPct val="80000"/>
        <a:buFont typeface="Wingdings 3" panose="05040102010807070707" pitchFamily="18" charset="2"/>
        <a:buChar char="u"/>
        <a:defRPr lang="fr-FR" sz="2000" baseline="0" dirty="0" smtClean="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SzPct val="65000"/>
        <a:buFont typeface="Wingdings 3" panose="05040102010807070707" pitchFamily="18" charset="2"/>
        <a:buChar char="w"/>
        <a:defRPr lang="fr-FR" baseline="0" dirty="0" smtClean="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SzPct val="55000"/>
        <a:buFont typeface="Wingdings 3" panose="05040102010807070707" pitchFamily="18" charset="2"/>
        <a:buChar char="w"/>
        <a:defRPr lang="fr-FR" baseline="0" dirty="0" smtClean="0">
          <a:solidFill>
            <a:schemeClr val="bg1">
              <a:lumMod val="50000"/>
            </a:schemeClr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ú"/>
        <a:defRPr>
          <a:solidFill>
            <a:srgbClr val="007DB9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Balises</a:t>
            </a:r>
            <a:r>
              <a:rPr lang="fr-FR"/>
              <a:t> de localisation</a:t>
            </a:r>
            <a:endParaRPr lang="fr-FR" dirty="0"/>
          </a:p>
        </p:txBody>
      </p:sp>
      <p:sp>
        <p:nvSpPr>
          <p:cNvPr id="10" name="Sous-titr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82563" indent="-182563"/>
            <a:r>
              <a:rPr lang="fr-FR" dirty="0"/>
              <a:t>PRD</a:t>
            </a:r>
            <a:r>
              <a:rPr lang="fr-FR"/>
              <a:t> pour le club robot</a:t>
            </a:r>
            <a:endParaRPr lang="fr-FR" dirty="0"/>
          </a:p>
        </p:txBody>
      </p:sp>
      <p:sp>
        <p:nvSpPr>
          <p:cNvPr id="2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BC0F6883-C51A-43E1-9CC9-5436B0E4B5DE}" type="slidenum">
              <a:rPr lang="fr-FR" smtClean="0">
                <a:solidFill>
                  <a:schemeClr val="bg1"/>
                </a:solidFill>
                <a:latin typeface="+mn-lt"/>
              </a:rPr>
              <a:pPr/>
              <a:t>1</a:t>
            </a:fld>
            <a:endParaRPr lang="fr-FR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30127" name="Group 79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73416423"/>
              </p:ext>
            </p:extLst>
          </p:nvPr>
        </p:nvGraphicFramePr>
        <p:xfrm>
          <a:off x="0" y="5168900"/>
          <a:ext cx="9144000" cy="1173163"/>
        </p:xfrm>
        <a:graphic>
          <a:graphicData uri="http://schemas.openxmlformats.org/drawingml/2006/table">
            <a:tbl>
              <a:tblPr/>
              <a:tblGrid>
                <a:gridCol w="1340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3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12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Auteur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Bruno BELLIER</a:t>
                      </a:r>
                      <a:endParaRPr kumimoji="0" 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87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Formation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ECAM5</a:t>
                      </a:r>
                      <a:endParaRPr kumimoji="0" 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87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UE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PRD</a:t>
                      </a:r>
                      <a:endParaRPr kumimoji="0" 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9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Version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1.0</a:t>
                      </a:r>
                      <a:endParaRPr kumimoji="0" 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9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>
                          <a:tab pos="180000" algn="r"/>
                        </a:tabLst>
                      </a:pPr>
                      <a:r>
                        <a:rPr kumimoji="0" 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Date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20000"/>
                        </a:buClr>
                        <a:buSzPct val="9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latin typeface="+mn-lt"/>
                        </a:rPr>
                        <a:t> 14/01/2016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5538788"/>
            <a:ext cx="50498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225" y="980008"/>
            <a:ext cx="8647200" cy="489600"/>
          </a:xfrm>
        </p:spPr>
        <p:txBody>
          <a:bodyPr/>
          <a:lstStyle/>
          <a:p>
            <a:r>
              <a:rPr lang="fr-FR" dirty="0"/>
              <a:t>Solution retenue: </a:t>
            </a:r>
            <a:br>
              <a:rPr lang="fr-FR" dirty="0"/>
            </a:br>
            <a:r>
              <a:rPr lang="fr-FR" dirty="0"/>
              <a:t>ultrasons combinés aux hautes fréquences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>
          <a:xfrm>
            <a:off x="244474" y="1738858"/>
            <a:ext cx="8647200" cy="4507141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Au global:</a:t>
            </a:r>
          </a:p>
        </p:txBody>
      </p:sp>
      <p:grpSp>
        <p:nvGrpSpPr>
          <p:cNvPr id="57" name="Groupe 56"/>
          <p:cNvGrpSpPr/>
          <p:nvPr/>
        </p:nvGrpSpPr>
        <p:grpSpPr>
          <a:xfrm>
            <a:off x="810906" y="1806331"/>
            <a:ext cx="7564979" cy="4873993"/>
            <a:chOff x="810906" y="1806331"/>
            <a:chExt cx="7564979" cy="4873993"/>
          </a:xfrm>
        </p:grpSpPr>
        <p:sp>
          <p:nvSpPr>
            <p:cNvPr id="43" name="ZoneTexte 36"/>
            <p:cNvSpPr txBox="1"/>
            <p:nvPr/>
          </p:nvSpPr>
          <p:spPr>
            <a:xfrm>
              <a:off x="873385" y="5386467"/>
              <a:ext cx="8647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kern="0" dirty="0"/>
                <a:t>Balise fixe 1</a:t>
              </a:r>
            </a:p>
          </p:txBody>
        </p:sp>
        <p:sp>
          <p:nvSpPr>
            <p:cNvPr id="44" name="ZoneTexte 37"/>
            <p:cNvSpPr txBox="1"/>
            <p:nvPr/>
          </p:nvSpPr>
          <p:spPr>
            <a:xfrm>
              <a:off x="980068" y="2601618"/>
              <a:ext cx="8647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kern="0" dirty="0"/>
                <a:t>Balise fixe 2</a:t>
              </a:r>
            </a:p>
          </p:txBody>
        </p:sp>
        <p:sp>
          <p:nvSpPr>
            <p:cNvPr id="45" name="ZoneTexte 38"/>
            <p:cNvSpPr txBox="1"/>
            <p:nvPr/>
          </p:nvSpPr>
          <p:spPr>
            <a:xfrm>
              <a:off x="7511087" y="3966329"/>
              <a:ext cx="8647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kern="0" dirty="0"/>
                <a:t>Balise fixe 3</a:t>
              </a:r>
            </a:p>
          </p:txBody>
        </p:sp>
        <p:sp>
          <p:nvSpPr>
            <p:cNvPr id="46" name="ZoneTexte 39"/>
            <p:cNvSpPr txBox="1"/>
            <p:nvPr/>
          </p:nvSpPr>
          <p:spPr>
            <a:xfrm>
              <a:off x="4078492" y="4791661"/>
              <a:ext cx="8647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kern="0" dirty="0"/>
                <a:t>Balise mobile</a:t>
              </a:r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810906" y="1806331"/>
              <a:ext cx="7399969" cy="4873993"/>
              <a:chOff x="901084" y="1831911"/>
              <a:chExt cx="7399969" cy="4873993"/>
            </a:xfrm>
          </p:grpSpPr>
          <p:grpSp>
            <p:nvGrpSpPr>
              <p:cNvPr id="9" name="Groupe 12"/>
              <p:cNvGrpSpPr/>
              <p:nvPr/>
            </p:nvGrpSpPr>
            <p:grpSpPr>
              <a:xfrm>
                <a:off x="901084" y="1831911"/>
                <a:ext cx="2030026" cy="1923472"/>
                <a:chOff x="998924" y="1851236"/>
                <a:chExt cx="2030026" cy="1923472"/>
              </a:xfrm>
            </p:grpSpPr>
            <p:sp>
              <p:nvSpPr>
                <p:cNvPr id="13" name="Arc 13"/>
                <p:cNvSpPr/>
                <p:nvPr/>
              </p:nvSpPr>
              <p:spPr>
                <a:xfrm>
                  <a:off x="1541365" y="2373730"/>
                  <a:ext cx="907044" cy="859434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Arc 14"/>
                <p:cNvSpPr/>
                <p:nvPr/>
              </p:nvSpPr>
              <p:spPr>
                <a:xfrm>
                  <a:off x="1379924" y="2220763"/>
                  <a:ext cx="1229926" cy="1165368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Arc 15"/>
                <p:cNvSpPr/>
                <p:nvPr/>
              </p:nvSpPr>
              <p:spPr>
                <a:xfrm>
                  <a:off x="1198949" y="2040262"/>
                  <a:ext cx="1610926" cy="1526370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Arc 16"/>
                <p:cNvSpPr/>
                <p:nvPr/>
              </p:nvSpPr>
              <p:spPr>
                <a:xfrm>
                  <a:off x="998924" y="1851236"/>
                  <a:ext cx="2030026" cy="1923472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8" name="Groupe 19"/>
              <p:cNvGrpSpPr/>
              <p:nvPr/>
            </p:nvGrpSpPr>
            <p:grpSpPr>
              <a:xfrm rot="-5400000">
                <a:off x="1027526" y="4729155"/>
                <a:ext cx="2030026" cy="1923472"/>
                <a:chOff x="998924" y="1851236"/>
                <a:chExt cx="2030026" cy="1923472"/>
              </a:xfrm>
            </p:grpSpPr>
            <p:sp>
              <p:nvSpPr>
                <p:cNvPr id="19" name="Arc 20"/>
                <p:cNvSpPr/>
                <p:nvPr/>
              </p:nvSpPr>
              <p:spPr>
                <a:xfrm>
                  <a:off x="1541365" y="2373730"/>
                  <a:ext cx="907044" cy="859434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Arc 21"/>
                <p:cNvSpPr/>
                <p:nvPr/>
              </p:nvSpPr>
              <p:spPr>
                <a:xfrm>
                  <a:off x="1379924" y="2220763"/>
                  <a:ext cx="1229926" cy="1165368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Arc 22"/>
                <p:cNvSpPr/>
                <p:nvPr/>
              </p:nvSpPr>
              <p:spPr>
                <a:xfrm>
                  <a:off x="1198949" y="2040262"/>
                  <a:ext cx="1610926" cy="1526370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Arc 23"/>
                <p:cNvSpPr/>
                <p:nvPr/>
              </p:nvSpPr>
              <p:spPr>
                <a:xfrm>
                  <a:off x="998924" y="1851236"/>
                  <a:ext cx="2030026" cy="1923472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5"/>
              <p:cNvGrpSpPr/>
              <p:nvPr/>
            </p:nvGrpSpPr>
            <p:grpSpPr>
              <a:xfrm rot="8159840">
                <a:off x="6271027" y="3287974"/>
                <a:ext cx="2030026" cy="1923472"/>
                <a:chOff x="998924" y="1851236"/>
                <a:chExt cx="2030026" cy="1923472"/>
              </a:xfrm>
            </p:grpSpPr>
            <p:sp>
              <p:nvSpPr>
                <p:cNvPr id="29" name="Arc 28"/>
                <p:cNvSpPr/>
                <p:nvPr/>
              </p:nvSpPr>
              <p:spPr>
                <a:xfrm>
                  <a:off x="1541365" y="2373730"/>
                  <a:ext cx="907044" cy="859434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Arc 29"/>
                <p:cNvSpPr/>
                <p:nvPr/>
              </p:nvSpPr>
              <p:spPr>
                <a:xfrm>
                  <a:off x="1379924" y="2220763"/>
                  <a:ext cx="1229926" cy="1165368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Arc 30"/>
                <p:cNvSpPr/>
                <p:nvPr/>
              </p:nvSpPr>
              <p:spPr>
                <a:xfrm>
                  <a:off x="1198949" y="2040262"/>
                  <a:ext cx="1610926" cy="1526370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Arc 31"/>
                <p:cNvSpPr/>
                <p:nvPr/>
              </p:nvSpPr>
              <p:spPr>
                <a:xfrm>
                  <a:off x="998924" y="1851236"/>
                  <a:ext cx="2030026" cy="1923472"/>
                </a:xfrm>
                <a:prstGeom prst="arc">
                  <a:avLst>
                    <a:gd name="adj1" fmla="val 19121881"/>
                    <a:gd name="adj2" fmla="val 6911078"/>
                  </a:avLst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33" name="Connecteur droit 26"/>
              <p:cNvCxnSpPr>
                <a:endCxn id="12" idx="1"/>
              </p:cNvCxnSpPr>
              <p:nvPr/>
            </p:nvCxnSpPr>
            <p:spPr>
              <a:xfrm>
                <a:off x="2112722" y="2970954"/>
                <a:ext cx="1295417" cy="116521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3"/>
              <p:cNvCxnSpPr>
                <a:endCxn id="12" idx="3"/>
              </p:cNvCxnSpPr>
              <p:nvPr/>
            </p:nvCxnSpPr>
            <p:spPr>
              <a:xfrm flipV="1">
                <a:off x="2142994" y="4488452"/>
                <a:ext cx="1265145" cy="111680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35"/>
              <p:cNvCxnSpPr>
                <a:stCxn id="12" idx="6"/>
                <a:endCxn id="11" idx="1"/>
              </p:cNvCxnSpPr>
              <p:nvPr/>
            </p:nvCxnSpPr>
            <p:spPr>
              <a:xfrm flipV="1">
                <a:off x="3825040" y="4271677"/>
                <a:ext cx="3160168" cy="4063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e 6"/>
              <p:cNvGrpSpPr/>
              <p:nvPr/>
            </p:nvGrpSpPr>
            <p:grpSpPr>
              <a:xfrm>
                <a:off x="1838835" y="2389384"/>
                <a:ext cx="5435933" cy="3453013"/>
                <a:chOff x="1850107" y="2367418"/>
                <a:chExt cx="5435933" cy="345301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2139667" y="2938072"/>
                  <a:ext cx="4856813" cy="26232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850107" y="2678992"/>
                  <a:ext cx="289560" cy="2590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850107" y="5561351"/>
                  <a:ext cx="289560" cy="2590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6996480" y="4120171"/>
                  <a:ext cx="289560" cy="2590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Ellipse 6"/>
                <p:cNvSpPr/>
                <p:nvPr/>
              </p:nvSpPr>
              <p:spPr>
                <a:xfrm>
                  <a:off x="3347882" y="4041247"/>
                  <a:ext cx="488430" cy="49819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47" name="Connecteur droit 41"/>
                <p:cNvCxnSpPr>
                  <a:stCxn id="12" idx="0"/>
                </p:cNvCxnSpPr>
                <p:nvPr/>
              </p:nvCxnSpPr>
              <p:spPr>
                <a:xfrm flipV="1">
                  <a:off x="3592097" y="2386743"/>
                  <a:ext cx="1231088" cy="165450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7"/>
                <p:cNvCxnSpPr/>
                <p:nvPr/>
              </p:nvCxnSpPr>
              <p:spPr>
                <a:xfrm>
                  <a:off x="4823185" y="2367418"/>
                  <a:ext cx="7354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ZoneTexte 49"/>
            <p:cNvSpPr txBox="1"/>
            <p:nvPr/>
          </p:nvSpPr>
          <p:spPr>
            <a:xfrm>
              <a:off x="5682796" y="2073295"/>
              <a:ext cx="160324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kern="0" dirty="0"/>
                <a:t>Coordonnées sur la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191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Premiers Tests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527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sur les émetteurs/récepteurs ultrason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Utilisation des circuits exemples de la </a:t>
            </a:r>
            <a:r>
              <a:rPr lang="fr-FR" dirty="0" err="1"/>
              <a:t>datasheet</a:t>
            </a:r>
            <a:r>
              <a:rPr lang="fr-FR" dirty="0"/>
              <a:t> du composant.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1404" t="24232" r="52189" b="46670"/>
          <a:stretch/>
        </p:blipFill>
        <p:spPr>
          <a:xfrm>
            <a:off x="4568074" y="2353418"/>
            <a:ext cx="4112354" cy="18479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5184" t="22797" r="10368" b="34785"/>
          <a:stretch/>
        </p:blipFill>
        <p:spPr>
          <a:xfrm>
            <a:off x="244474" y="3658431"/>
            <a:ext cx="3737600" cy="258756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89766" y="3188933"/>
            <a:ext cx="25783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  <a:buFont typeface="Wingdings 3" panose="05040102010807070707" pitchFamily="18" charset="2"/>
              <a:buChar char=""/>
            </a:pPr>
            <a:r>
              <a:rPr lang="fr-FR" kern="0" dirty="0"/>
              <a:t>Circuit émetteur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949721" y="5085188"/>
            <a:ext cx="25783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  <a:buFont typeface="Wingdings 3" panose="05040102010807070707" pitchFamily="18" charset="2"/>
              <a:buChar char=""/>
            </a:pPr>
            <a:r>
              <a:rPr lang="fr-FR" kern="0" dirty="0"/>
              <a:t>Circuit récepteur</a:t>
            </a:r>
          </a:p>
        </p:txBody>
      </p:sp>
    </p:spTree>
    <p:extLst>
      <p:ext uri="{BB962C8B-B14F-4D97-AF65-F5344CB8AC3E}">
        <p14:creationId xmlns:p14="http://schemas.microsoft.com/office/powerpoint/2010/main" val="257664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sur les émetteurs/récepteurs ultrason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Compréhension, réglage et modification pour obtenir ce que l’on veut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8778" t="15831" r="53162" b="59784"/>
          <a:stretch/>
        </p:blipFill>
        <p:spPr>
          <a:xfrm>
            <a:off x="635288" y="4120145"/>
            <a:ext cx="3650824" cy="17838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12" y="2729489"/>
            <a:ext cx="3047619" cy="222857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682164" y="3102081"/>
            <a:ext cx="16039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chemeClr val="tx2"/>
              </a:buClr>
              <a:buFont typeface="Wingdings 3" panose="05040102010807070707" pitchFamily="18" charset="2"/>
              <a:buChar char=""/>
            </a:pPr>
            <a:r>
              <a:rPr lang="fr-FR" kern="0" dirty="0"/>
              <a:t>Mot </a:t>
            </a:r>
            <a:r>
              <a:rPr lang="fr-FR" kern="0" dirty="0" err="1"/>
              <a:t>Arduino</a:t>
            </a:r>
            <a:endParaRPr lang="fr-FR" kern="0" dirty="0"/>
          </a:p>
        </p:txBody>
      </p:sp>
      <p:sp>
        <p:nvSpPr>
          <p:cNvPr id="10" name="Rectangle 5"/>
          <p:cNvSpPr/>
          <p:nvPr/>
        </p:nvSpPr>
        <p:spPr>
          <a:xfrm>
            <a:off x="2902857" y="5384800"/>
            <a:ext cx="1785257" cy="725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62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225" y="980008"/>
            <a:ext cx="8647200" cy="489600"/>
          </a:xfrm>
        </p:spPr>
        <p:txBody>
          <a:bodyPr/>
          <a:lstStyle/>
          <a:p>
            <a:r>
              <a:rPr lang="fr-FR" dirty="0"/>
              <a:t>Tests des modules de communication en haute fréquence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>
          <a:xfrm>
            <a:off x="244474" y="1753848"/>
            <a:ext cx="8647200" cy="4492151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Découverte d’une bibliothèque adapté au module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Modification et intégration de la bibliothèque dans notre programme</a:t>
            </a:r>
          </a:p>
        </p:txBody>
      </p:sp>
      <p:pic>
        <p:nvPicPr>
          <p:cNvPr id="1026" name="Picture 2" descr="http://thingnovation.com/media/catalog/product/n/f/nfr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89" y="2503355"/>
            <a:ext cx="2905455" cy="217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t="13771" r="17377" b="2951"/>
          <a:stretch/>
        </p:blipFill>
        <p:spPr>
          <a:xfrm>
            <a:off x="769217" y="2579085"/>
            <a:ext cx="2088876" cy="2105455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911725" y="2579085"/>
            <a:ext cx="3497757" cy="205365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 rot="2524482">
            <a:off x="1463909" y="3229545"/>
            <a:ext cx="918480" cy="5310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>
            <a:stCxn id="9" idx="1"/>
            <a:endCxn id="6" idx="1"/>
          </p:cNvCxnSpPr>
          <p:nvPr/>
        </p:nvCxnSpPr>
        <p:spPr>
          <a:xfrm flipV="1">
            <a:off x="1807930" y="2879835"/>
            <a:ext cx="3616030" cy="2582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9" idx="5"/>
            <a:endCxn id="6" idx="4"/>
          </p:cNvCxnSpPr>
          <p:nvPr/>
        </p:nvCxnSpPr>
        <p:spPr>
          <a:xfrm>
            <a:off x="2038368" y="3852059"/>
            <a:ext cx="4622236" cy="78067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4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Circuits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89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Circuit Emission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1" y="1530350"/>
            <a:ext cx="6706140" cy="4714875"/>
          </a:xfrm>
        </p:spPr>
      </p:pic>
    </p:spTree>
    <p:extLst>
      <p:ext uri="{BB962C8B-B14F-4D97-AF65-F5344CB8AC3E}">
        <p14:creationId xmlns:p14="http://schemas.microsoft.com/office/powerpoint/2010/main" val="193765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Circuit </a:t>
            </a:r>
            <a:r>
              <a:rPr lang="fr-FR" dirty="0" err="1"/>
              <a:t>Recepteur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51" y="1371731"/>
            <a:ext cx="6742027" cy="4740105"/>
          </a:xfrm>
        </p:spPr>
      </p:pic>
    </p:spTree>
    <p:extLst>
      <p:ext uri="{BB962C8B-B14F-4D97-AF65-F5344CB8AC3E}">
        <p14:creationId xmlns:p14="http://schemas.microsoft.com/office/powerpoint/2010/main" val="705571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PCB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294572" y="1867674"/>
            <a:ext cx="2792278" cy="3723037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3027" r="22763" b="10306"/>
          <a:stretch/>
        </p:blipFill>
        <p:spPr>
          <a:xfrm>
            <a:off x="3244773" y="1691227"/>
            <a:ext cx="2954625" cy="419867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706" y="1424638"/>
            <a:ext cx="2933893" cy="45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3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Supports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090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7366-3BB0-44FF-9411-797106B6A729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14"/>
          <a:stretch/>
        </p:blipFill>
        <p:spPr>
          <a:xfrm>
            <a:off x="465600" y="4388372"/>
            <a:ext cx="2252700" cy="18861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9" y="992379"/>
            <a:ext cx="1782162" cy="177813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24" y="2799516"/>
            <a:ext cx="15240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29" y="992379"/>
            <a:ext cx="1094142" cy="10863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2" b="26295"/>
          <a:stretch/>
        </p:blipFill>
        <p:spPr>
          <a:xfrm>
            <a:off x="7321016" y="3070273"/>
            <a:ext cx="1639211" cy="49124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16" y="4553015"/>
            <a:ext cx="1556901" cy="155690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3" t="34179" r="14263" b="38275"/>
          <a:stretch/>
        </p:blipFill>
        <p:spPr>
          <a:xfrm>
            <a:off x="2930019" y="1214460"/>
            <a:ext cx="3963409" cy="114269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25" y="4388372"/>
            <a:ext cx="3158399" cy="14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8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émetteur/récepteur ultrason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Un support pour maximiser la plage couverte par l’émission/réception</a:t>
            </a:r>
          </a:p>
          <a:p>
            <a:endParaRPr lang="fr-FR" dirty="0"/>
          </a:p>
          <a:p>
            <a:pPr lvl="7"/>
            <a:r>
              <a:rPr lang="fr-FR"/>
              <a:t>1 émetteur sur 180°:</a:t>
            </a:r>
            <a:endParaRPr lang="fr-FR" dirty="0"/>
          </a:p>
          <a:p>
            <a:pPr lvl="7"/>
            <a:endParaRPr lang="fr-FR" dirty="0"/>
          </a:p>
          <a:p>
            <a:pPr lvl="7"/>
            <a:endParaRPr lang="fr-FR" dirty="0"/>
          </a:p>
          <a:p>
            <a:pPr lvl="7"/>
            <a:r>
              <a:rPr lang="fr-FR"/>
              <a:t>2 émetteur sur 90°:</a:t>
            </a:r>
            <a:endParaRPr lang="fr-FR" dirty="0"/>
          </a:p>
          <a:p>
            <a:pPr lvl="7"/>
            <a:endParaRPr lang="fr-FR" dirty="0"/>
          </a:p>
          <a:p>
            <a:pPr lvl="7"/>
            <a:endParaRPr lang="fr-FR" dirty="0"/>
          </a:p>
          <a:p>
            <a:pPr lvl="7"/>
            <a:r>
              <a:rPr lang="fr-FR"/>
              <a:t>1 récepteur sur 360°:</a:t>
            </a:r>
            <a:endParaRPr lang="fr-FR" dirty="0"/>
          </a:p>
        </p:txBody>
      </p:sp>
      <p:pic>
        <p:nvPicPr>
          <p:cNvPr id="11" name="Image 13"/>
          <p:cNvPicPr>
            <a:picLocks noChangeAspect="1"/>
          </p:cNvPicPr>
          <p:nvPr/>
        </p:nvPicPr>
        <p:blipFill rotWithShape="1">
          <a:blip r:embed="rId3"/>
          <a:srcRect l="9217" t="33658" r="50442" b="24333"/>
          <a:stretch/>
        </p:blipFill>
        <p:spPr>
          <a:xfrm>
            <a:off x="244474" y="2754410"/>
            <a:ext cx="3053362" cy="1787609"/>
          </a:xfrm>
          <a:prstGeom prst="rect">
            <a:avLst/>
          </a:prstGeom>
        </p:spPr>
      </p:pic>
      <p:pic>
        <p:nvPicPr>
          <p:cNvPr id="13" name="Image 14"/>
          <p:cNvPicPr>
            <a:picLocks noChangeAspect="1"/>
          </p:cNvPicPr>
          <p:nvPr/>
        </p:nvPicPr>
        <p:blipFill rotWithShape="1">
          <a:blip r:embed="rId3"/>
          <a:srcRect l="52132" t="33658" r="7603" b="24333"/>
          <a:stretch/>
        </p:blipFill>
        <p:spPr>
          <a:xfrm>
            <a:off x="250200" y="4512391"/>
            <a:ext cx="3047636" cy="1787609"/>
          </a:xfrm>
          <a:prstGeom prst="rect">
            <a:avLst/>
          </a:prstGeom>
        </p:spPr>
      </p:pic>
      <p:pic>
        <p:nvPicPr>
          <p:cNvPr id="30" name="Image 2048"/>
          <p:cNvPicPr>
            <a:picLocks noChangeAspect="1"/>
          </p:cNvPicPr>
          <p:nvPr/>
        </p:nvPicPr>
        <p:blipFill rotWithShape="1">
          <a:blip r:embed="rId4"/>
          <a:srcRect r="5060" b="5758"/>
          <a:stretch/>
        </p:blipFill>
        <p:spPr>
          <a:xfrm>
            <a:off x="6221127" y="4757532"/>
            <a:ext cx="1291080" cy="1258702"/>
          </a:xfrm>
          <a:prstGeom prst="rect">
            <a:avLst/>
          </a:prstGeom>
        </p:spPr>
      </p:pic>
      <p:grpSp>
        <p:nvGrpSpPr>
          <p:cNvPr id="2048" name="Groupe 2050"/>
          <p:cNvGrpSpPr/>
          <p:nvPr/>
        </p:nvGrpSpPr>
        <p:grpSpPr>
          <a:xfrm>
            <a:off x="6272351" y="4645486"/>
            <a:ext cx="1842578" cy="1601845"/>
            <a:chOff x="5966375" y="2452958"/>
            <a:chExt cx="1842578" cy="1601845"/>
          </a:xfrm>
        </p:grpSpPr>
        <p:sp>
          <p:nvSpPr>
            <p:cNvPr id="40" name="Arc 39"/>
            <p:cNvSpPr/>
            <p:nvPr/>
          </p:nvSpPr>
          <p:spPr>
            <a:xfrm>
              <a:off x="5966375" y="2452958"/>
              <a:ext cx="1524173" cy="1601845"/>
            </a:xfrm>
            <a:prstGeom prst="arc">
              <a:avLst>
                <a:gd name="adj1" fmla="val 17141783"/>
                <a:gd name="adj2" fmla="val 21202355"/>
              </a:avLst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7312688" y="2568028"/>
              <a:ext cx="4962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1200" kern="0" dirty="0"/>
                <a:t>60°</a:t>
              </a:r>
            </a:p>
          </p:txBody>
        </p:sp>
      </p:grpSp>
      <p:cxnSp>
        <p:nvCxnSpPr>
          <p:cNvPr id="43" name="Connecteur droit 2051"/>
          <p:cNvCxnSpPr/>
          <p:nvPr/>
        </p:nvCxnSpPr>
        <p:spPr>
          <a:xfrm flipV="1">
            <a:off x="6869764" y="4583637"/>
            <a:ext cx="430495" cy="7696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2054"/>
          <p:cNvCxnSpPr/>
          <p:nvPr/>
        </p:nvCxnSpPr>
        <p:spPr>
          <a:xfrm>
            <a:off x="6869764" y="5353279"/>
            <a:ext cx="1138707" cy="133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Image 20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72308" y="2409062"/>
            <a:ext cx="1172351" cy="1574800"/>
          </a:xfrm>
          <a:prstGeom prst="rect">
            <a:avLst/>
          </a:prstGeom>
        </p:spPr>
      </p:pic>
      <p:grpSp>
        <p:nvGrpSpPr>
          <p:cNvPr id="49" name="Groupe 2056"/>
          <p:cNvGrpSpPr/>
          <p:nvPr/>
        </p:nvGrpSpPr>
        <p:grpSpPr>
          <a:xfrm>
            <a:off x="5592875" y="2487379"/>
            <a:ext cx="1842578" cy="1601845"/>
            <a:chOff x="5966375" y="2452958"/>
            <a:chExt cx="1842578" cy="1601845"/>
          </a:xfrm>
        </p:grpSpPr>
        <p:sp>
          <p:nvSpPr>
            <p:cNvPr id="50" name="Arc 49"/>
            <p:cNvSpPr/>
            <p:nvPr/>
          </p:nvSpPr>
          <p:spPr>
            <a:xfrm>
              <a:off x="5966375" y="2452958"/>
              <a:ext cx="1524173" cy="1601845"/>
            </a:xfrm>
            <a:prstGeom prst="arc">
              <a:avLst>
                <a:gd name="adj1" fmla="val 17141783"/>
                <a:gd name="adj2" fmla="val 21202355"/>
              </a:avLst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312688" y="2568028"/>
              <a:ext cx="4962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1200" kern="0" dirty="0"/>
                <a:t>60°</a:t>
              </a:r>
            </a:p>
          </p:txBody>
        </p:sp>
      </p:grpSp>
      <p:cxnSp>
        <p:nvCxnSpPr>
          <p:cNvPr id="52" name="Connecteur droit 2057"/>
          <p:cNvCxnSpPr/>
          <p:nvPr/>
        </p:nvCxnSpPr>
        <p:spPr>
          <a:xfrm flipV="1">
            <a:off x="6190288" y="2425530"/>
            <a:ext cx="430495" cy="7696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2058"/>
          <p:cNvCxnSpPr/>
          <p:nvPr/>
        </p:nvCxnSpPr>
        <p:spPr>
          <a:xfrm>
            <a:off x="6190288" y="3195172"/>
            <a:ext cx="1138707" cy="133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Image 20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442312" y="3536630"/>
            <a:ext cx="1218935" cy="1115926"/>
          </a:xfrm>
          <a:prstGeom prst="rect">
            <a:avLst/>
          </a:prstGeom>
        </p:spPr>
      </p:pic>
      <p:cxnSp>
        <p:nvCxnSpPr>
          <p:cNvPr id="55" name="Connecteur droit 2060"/>
          <p:cNvCxnSpPr/>
          <p:nvPr/>
        </p:nvCxnSpPr>
        <p:spPr>
          <a:xfrm flipV="1">
            <a:off x="7725753" y="3390222"/>
            <a:ext cx="411347" cy="107079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2061"/>
          <p:cNvCxnSpPr/>
          <p:nvPr/>
        </p:nvCxnSpPr>
        <p:spPr>
          <a:xfrm flipV="1">
            <a:off x="7782135" y="4084643"/>
            <a:ext cx="941751" cy="41510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e 2062"/>
          <p:cNvGrpSpPr/>
          <p:nvPr/>
        </p:nvGrpSpPr>
        <p:grpSpPr>
          <a:xfrm>
            <a:off x="7124092" y="3435175"/>
            <a:ext cx="1842578" cy="1601845"/>
            <a:chOff x="5966375" y="2452958"/>
            <a:chExt cx="1842578" cy="1601845"/>
          </a:xfrm>
        </p:grpSpPr>
        <p:sp>
          <p:nvSpPr>
            <p:cNvPr id="63" name="Arc 62"/>
            <p:cNvSpPr/>
            <p:nvPr/>
          </p:nvSpPr>
          <p:spPr>
            <a:xfrm>
              <a:off x="5966375" y="2452958"/>
              <a:ext cx="1524173" cy="1601845"/>
            </a:xfrm>
            <a:prstGeom prst="arc">
              <a:avLst>
                <a:gd name="adj1" fmla="val 17141783"/>
                <a:gd name="adj2" fmla="val 21059564"/>
              </a:avLst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7312688" y="2568028"/>
              <a:ext cx="4962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1200" kern="0" dirty="0"/>
                <a:t>45°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819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émetteur/récepteur ultrason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Des support de maintien réalisés en impression 3D</a:t>
            </a:r>
          </a:p>
        </p:txBody>
      </p:sp>
      <p:grpSp>
        <p:nvGrpSpPr>
          <p:cNvPr id="10" name="Groupe 9"/>
          <p:cNvGrpSpPr/>
          <p:nvPr/>
        </p:nvGrpSpPr>
        <p:grpSpPr>
          <a:xfrm>
            <a:off x="2874517" y="2204536"/>
            <a:ext cx="3719270" cy="4293464"/>
            <a:chOff x="2559729" y="1844771"/>
            <a:chExt cx="3719270" cy="42934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9729" y="3254304"/>
              <a:ext cx="2896692" cy="2883931"/>
            </a:xfrm>
            <a:prstGeom prst="rect">
              <a:avLst/>
            </a:prstGeom>
          </p:spPr>
        </p:pic>
        <p:pic>
          <p:nvPicPr>
            <p:cNvPr id="2050" name="Picture 2" descr="http://www.gotronic.fr/ori-emetteur-a-ultrasons-tr4010t-18335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3277">
              <a:off x="3021491" y="3304694"/>
              <a:ext cx="1570558" cy="157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www.gotronic.fr/ori-emetteur-a-ultrasons-tr4010t-18335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21744">
              <a:off x="3921583" y="3910989"/>
              <a:ext cx="1570558" cy="157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952" y="1844771"/>
              <a:ext cx="2807047" cy="3161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6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balise globale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Un support externe carré de 80x80mm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6" y="2466472"/>
            <a:ext cx="4700337" cy="35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21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Programmation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2134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30" name="Groupe 5"/>
          <p:cNvGrpSpPr/>
          <p:nvPr/>
        </p:nvGrpSpPr>
        <p:grpSpPr>
          <a:xfrm>
            <a:off x="1013000" y="2073026"/>
            <a:ext cx="2036451" cy="3491222"/>
            <a:chOff x="1247769" y="1608319"/>
            <a:chExt cx="1857382" cy="3145303"/>
          </a:xfrm>
        </p:grpSpPr>
        <p:grpSp>
          <p:nvGrpSpPr>
            <p:cNvPr id="17" name="Groupe 60"/>
            <p:cNvGrpSpPr/>
            <p:nvPr/>
          </p:nvGrpSpPr>
          <p:grpSpPr>
            <a:xfrm>
              <a:off x="1247769" y="1608319"/>
              <a:ext cx="1857382" cy="2144531"/>
              <a:chOff x="1247769" y="1608319"/>
              <a:chExt cx="1857382" cy="2144531"/>
            </a:xfrm>
          </p:grpSpPr>
          <p:grpSp>
            <p:nvGrpSpPr>
              <p:cNvPr id="11" name="Groupe 65"/>
              <p:cNvGrpSpPr/>
              <p:nvPr/>
            </p:nvGrpSpPr>
            <p:grpSpPr>
              <a:xfrm>
                <a:off x="1247769" y="1608319"/>
                <a:ext cx="1857382" cy="2144531"/>
                <a:chOff x="1247769" y="1608319"/>
                <a:chExt cx="1857382" cy="2144531"/>
              </a:xfrm>
            </p:grpSpPr>
            <p:sp>
              <p:nvSpPr>
                <p:cNvPr id="6" name="Rogner un rectangle avec un coin du même côté 6"/>
                <p:cNvSpPr/>
                <p:nvPr/>
              </p:nvSpPr>
              <p:spPr>
                <a:xfrm>
                  <a:off x="1428747" y="2062812"/>
                  <a:ext cx="1495425" cy="390525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Boucle</a:t>
                  </a:r>
                </a:p>
              </p:txBody>
            </p:sp>
            <p:sp>
              <p:nvSpPr>
                <p:cNvPr id="7" name="Organigramme : Procédé prédéfini 7"/>
                <p:cNvSpPr/>
                <p:nvPr/>
              </p:nvSpPr>
              <p:spPr>
                <a:xfrm>
                  <a:off x="1247771" y="1608319"/>
                  <a:ext cx="1857380" cy="270812"/>
                </a:xfrm>
                <a:prstGeom prst="flowChartPredefined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>
                      <a:solidFill>
                        <a:schemeClr val="tx1"/>
                      </a:solidFill>
                    </a:rPr>
                    <a:t>Choisir </a:t>
                  </a:r>
                  <a:r>
                    <a:rPr lang="fr-FR" sz="1400" dirty="0" err="1">
                      <a:solidFill>
                        <a:schemeClr val="tx1"/>
                      </a:solidFill>
                    </a:rPr>
                    <a:t>idBalise</a:t>
                  </a:r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Organigramme : Procédé prédéfini 8"/>
                <p:cNvSpPr/>
                <p:nvPr/>
              </p:nvSpPr>
              <p:spPr>
                <a:xfrm>
                  <a:off x="1247769" y="2637018"/>
                  <a:ext cx="1857380" cy="249057"/>
                </a:xfrm>
                <a:prstGeom prst="flowChartPredefined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 err="1">
                      <a:solidFill>
                        <a:schemeClr val="tx1"/>
                      </a:solidFill>
                    </a:rPr>
                    <a:t>AttendreLeTop</a:t>
                  </a:r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Organigramme : Procédé prédéfini 9"/>
                <p:cNvSpPr/>
                <p:nvPr/>
              </p:nvSpPr>
              <p:spPr>
                <a:xfrm>
                  <a:off x="1247769" y="3069756"/>
                  <a:ext cx="1857382" cy="254469"/>
                </a:xfrm>
                <a:prstGeom prst="flowChartPredefined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 err="1">
                      <a:solidFill>
                        <a:schemeClr val="tx1"/>
                      </a:solidFill>
                    </a:rPr>
                    <a:t>EnvoyerHF</a:t>
                  </a:r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Organigramme : Procédé prédéfini 11"/>
                <p:cNvSpPr/>
                <p:nvPr/>
              </p:nvSpPr>
              <p:spPr>
                <a:xfrm>
                  <a:off x="1247769" y="3491561"/>
                  <a:ext cx="1857382" cy="261289"/>
                </a:xfrm>
                <a:prstGeom prst="flowChartPredefined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 err="1">
                      <a:solidFill>
                        <a:schemeClr val="tx1"/>
                      </a:solidFill>
                    </a:rPr>
                    <a:t>EnvoyerUS</a:t>
                  </a:r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" name="Connecteur droit avec flèche 66"/>
              <p:cNvCxnSpPr>
                <a:stCxn id="7" idx="2"/>
                <a:endCxn id="6" idx="3"/>
              </p:cNvCxnSpPr>
              <p:nvPr/>
            </p:nvCxnSpPr>
            <p:spPr>
              <a:xfrm flipH="1">
                <a:off x="2176460" y="1879131"/>
                <a:ext cx="2" cy="183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67"/>
              <p:cNvCxnSpPr>
                <a:stCxn id="6" idx="1"/>
                <a:endCxn id="8" idx="0"/>
              </p:cNvCxnSpPr>
              <p:nvPr/>
            </p:nvCxnSpPr>
            <p:spPr>
              <a:xfrm>
                <a:off x="2176460" y="2453337"/>
                <a:ext cx="0" cy="183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68"/>
              <p:cNvCxnSpPr>
                <a:stCxn id="8" idx="2"/>
                <a:endCxn id="9" idx="0"/>
              </p:cNvCxnSpPr>
              <p:nvPr/>
            </p:nvCxnSpPr>
            <p:spPr>
              <a:xfrm>
                <a:off x="2176460" y="2886075"/>
                <a:ext cx="1" cy="183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69"/>
              <p:cNvCxnSpPr>
                <a:stCxn id="9" idx="2"/>
                <a:endCxn id="10" idx="0"/>
              </p:cNvCxnSpPr>
              <p:nvPr/>
            </p:nvCxnSpPr>
            <p:spPr>
              <a:xfrm>
                <a:off x="2176460" y="3324224"/>
                <a:ext cx="0" cy="1673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rganigramme : Procédé prédéfini 61"/>
            <p:cNvSpPr/>
            <p:nvPr/>
          </p:nvSpPr>
          <p:spPr>
            <a:xfrm>
              <a:off x="1247769" y="3934472"/>
              <a:ext cx="1857382" cy="261289"/>
            </a:xfrm>
            <a:prstGeom prst="flowChartPredefined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solidFill>
                    <a:schemeClr val="tx1"/>
                  </a:solidFill>
                </a:rPr>
                <a:t>EnvoyerLeTop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necteur droit avec flèche 62"/>
            <p:cNvCxnSpPr>
              <a:endCxn id="26" idx="0"/>
            </p:cNvCxnSpPr>
            <p:nvPr/>
          </p:nvCxnSpPr>
          <p:spPr>
            <a:xfrm>
              <a:off x="2176460" y="3767136"/>
              <a:ext cx="0" cy="1673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gner un rectangle avec un coin du même côté 63"/>
            <p:cNvSpPr/>
            <p:nvPr/>
          </p:nvSpPr>
          <p:spPr>
            <a:xfrm rot="10800000">
              <a:off x="1428747" y="4363097"/>
              <a:ext cx="1495425" cy="39052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necteur droit avec flèche 64"/>
            <p:cNvCxnSpPr/>
            <p:nvPr/>
          </p:nvCxnSpPr>
          <p:spPr>
            <a:xfrm>
              <a:off x="2173599" y="4195761"/>
              <a:ext cx="0" cy="1673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6311914" y="983792"/>
            <a:ext cx="2374872" cy="5120513"/>
            <a:chOff x="3804948" y="935038"/>
            <a:chExt cx="2374872" cy="5120513"/>
          </a:xfrm>
        </p:grpSpPr>
        <p:grpSp>
          <p:nvGrpSpPr>
            <p:cNvPr id="32" name="Groupe 31"/>
            <p:cNvGrpSpPr/>
            <p:nvPr/>
          </p:nvGrpSpPr>
          <p:grpSpPr>
            <a:xfrm>
              <a:off x="3804948" y="935038"/>
              <a:ext cx="2039591" cy="5120513"/>
              <a:chOff x="3812568" y="935038"/>
              <a:chExt cx="2039591" cy="512051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3812571" y="935038"/>
                <a:ext cx="2039588" cy="5120513"/>
                <a:chOff x="3782091" y="1349128"/>
                <a:chExt cx="2039588" cy="5120513"/>
              </a:xfrm>
            </p:grpSpPr>
            <p:grpSp>
              <p:nvGrpSpPr>
                <p:cNvPr id="44" name="Groupe 43"/>
                <p:cNvGrpSpPr/>
                <p:nvPr/>
              </p:nvGrpSpPr>
              <p:grpSpPr>
                <a:xfrm>
                  <a:off x="3782091" y="1349128"/>
                  <a:ext cx="2039588" cy="5120513"/>
                  <a:chOff x="1244908" y="1430451"/>
                  <a:chExt cx="1860243" cy="4613160"/>
                </a:xfrm>
              </p:grpSpPr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1244908" y="1430451"/>
                    <a:ext cx="1860243" cy="2110043"/>
                    <a:chOff x="1244908" y="1430451"/>
                    <a:chExt cx="1860243" cy="2110043"/>
                  </a:xfrm>
                </p:grpSpPr>
                <p:grpSp>
                  <p:nvGrpSpPr>
                    <p:cNvPr id="52" name="Groupe 51"/>
                    <p:cNvGrpSpPr/>
                    <p:nvPr/>
                  </p:nvGrpSpPr>
                  <p:grpSpPr>
                    <a:xfrm>
                      <a:off x="1244908" y="1430451"/>
                      <a:ext cx="1860243" cy="2110043"/>
                      <a:chOff x="1244908" y="1430451"/>
                      <a:chExt cx="1860243" cy="2110043"/>
                    </a:xfrm>
                  </p:grpSpPr>
                  <p:sp>
                    <p:nvSpPr>
                      <p:cNvPr id="56" name="Rogner un rectangle avec un coin du même côté 55"/>
                      <p:cNvSpPr/>
                      <p:nvPr/>
                    </p:nvSpPr>
                    <p:spPr>
                      <a:xfrm>
                        <a:off x="1425887" y="1430451"/>
                        <a:ext cx="1495425" cy="390525"/>
                      </a:xfrm>
                      <a:prstGeom prst="snip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dirty="0">
                            <a:solidFill>
                              <a:schemeClr val="tx1"/>
                            </a:solidFill>
                          </a:rPr>
                          <a:t>Boucle</a:t>
                        </a:r>
                      </a:p>
                    </p:txBody>
                  </p:sp>
                  <p:sp>
                    <p:nvSpPr>
                      <p:cNvPr id="57" name="Organigramme : Procédé prédéfini 56"/>
                      <p:cNvSpPr/>
                      <p:nvPr/>
                    </p:nvSpPr>
                    <p:spPr>
                      <a:xfrm>
                        <a:off x="1247771" y="2013892"/>
                        <a:ext cx="1857380" cy="249057"/>
                      </a:xfrm>
                      <a:prstGeom prst="flowChartPredefinedProcess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1400" dirty="0" err="1">
                            <a:solidFill>
                              <a:schemeClr val="tx1"/>
                            </a:solidFill>
                          </a:rPr>
                          <a:t>ReceptionHF</a:t>
                        </a:r>
                        <a:endParaRPr lang="fr-FR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Organigramme : Procédé prédéfini 57"/>
                      <p:cNvSpPr/>
                      <p:nvPr/>
                    </p:nvSpPr>
                    <p:spPr>
                      <a:xfrm>
                        <a:off x="1244908" y="2877429"/>
                        <a:ext cx="1857382" cy="254469"/>
                      </a:xfrm>
                      <a:prstGeom prst="flowChartPredefinedProcess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1400" dirty="0" err="1">
                            <a:solidFill>
                              <a:schemeClr val="tx1"/>
                            </a:solidFill>
                          </a:rPr>
                          <a:t>ReceptionUS</a:t>
                        </a:r>
                        <a:endParaRPr lang="fr-FR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9" name="Organigramme : Procédé prédéfini 58"/>
                      <p:cNvSpPr/>
                      <p:nvPr/>
                    </p:nvSpPr>
                    <p:spPr>
                      <a:xfrm>
                        <a:off x="1244908" y="3279205"/>
                        <a:ext cx="1857382" cy="261289"/>
                      </a:xfrm>
                      <a:prstGeom prst="flowChartPredefinedProcess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1400" dirty="0" err="1">
                            <a:solidFill>
                              <a:schemeClr val="tx1"/>
                            </a:solidFill>
                          </a:rPr>
                          <a:t>ComparerMot</a:t>
                        </a:r>
                        <a:endParaRPr lang="fr-FR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53" name="Connecteur droit avec flèche 52"/>
                    <p:cNvCxnSpPr>
                      <a:stCxn id="56" idx="1"/>
                      <a:endCxn id="57" idx="0"/>
                    </p:cNvCxnSpPr>
                    <p:nvPr/>
                  </p:nvCxnSpPr>
                  <p:spPr>
                    <a:xfrm>
                      <a:off x="2173599" y="1820976"/>
                      <a:ext cx="2862" cy="19291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eur droit avec flèche 53"/>
                    <p:cNvCxnSpPr>
                      <a:stCxn id="45" idx="2"/>
                      <a:endCxn id="58" idx="0"/>
                    </p:cNvCxnSpPr>
                    <p:nvPr/>
                  </p:nvCxnSpPr>
                  <p:spPr>
                    <a:xfrm flipH="1">
                      <a:off x="2173599" y="2732849"/>
                      <a:ext cx="2861" cy="14458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Connecteur droit avec flèche 54"/>
                    <p:cNvCxnSpPr>
                      <a:stCxn id="58" idx="2"/>
                      <a:endCxn id="59" idx="0"/>
                    </p:cNvCxnSpPr>
                    <p:nvPr/>
                  </p:nvCxnSpPr>
                  <p:spPr>
                    <a:xfrm>
                      <a:off x="2173599" y="3131897"/>
                      <a:ext cx="0" cy="14730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" name="Organigramme : Procédé prédéfini 47"/>
                  <p:cNvSpPr/>
                  <p:nvPr/>
                </p:nvSpPr>
                <p:spPr>
                  <a:xfrm>
                    <a:off x="1244908" y="3693212"/>
                    <a:ext cx="1857382" cy="261289"/>
                  </a:xfrm>
                  <a:prstGeom prst="flowChartPredefined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dirty="0" err="1">
                        <a:solidFill>
                          <a:schemeClr val="tx1"/>
                        </a:solidFill>
                      </a:rPr>
                      <a:t>CalculerDistance</a:t>
                    </a:r>
                    <a:endParaRPr lang="fr-FR" sz="1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9" name="Connecteur droit avec flèche 48"/>
                  <p:cNvCxnSpPr>
                    <a:stCxn id="59" idx="2"/>
                    <a:endCxn id="48" idx="0"/>
                  </p:cNvCxnSpPr>
                  <p:nvPr/>
                </p:nvCxnSpPr>
                <p:spPr>
                  <a:xfrm>
                    <a:off x="2173599" y="3540494"/>
                    <a:ext cx="0" cy="15271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Rogner un rectangle avec un coin du même côté 49"/>
                  <p:cNvSpPr/>
                  <p:nvPr/>
                </p:nvSpPr>
                <p:spPr>
                  <a:xfrm rot="10800000">
                    <a:off x="1425887" y="5653086"/>
                    <a:ext cx="1495425" cy="390525"/>
                  </a:xfrm>
                  <a:prstGeom prst="snip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1" name="Connecteur droit avec flèche 50"/>
                  <p:cNvCxnSpPr>
                    <a:endCxn id="50" idx="1"/>
                  </p:cNvCxnSpPr>
                  <p:nvPr/>
                </p:nvCxnSpPr>
                <p:spPr>
                  <a:xfrm>
                    <a:off x="2173595" y="5521646"/>
                    <a:ext cx="5" cy="13144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Rectangle 44"/>
                <p:cNvSpPr/>
                <p:nvPr/>
              </p:nvSpPr>
              <p:spPr>
                <a:xfrm>
                  <a:off x="3785228" y="2438362"/>
                  <a:ext cx="2036451" cy="3564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dirty="0" err="1">
                      <a:solidFill>
                        <a:schemeClr val="tx1"/>
                      </a:solidFill>
                    </a:rPr>
                    <a:t>EnregistrerLaDate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" name="Connecteur droit avec flèche 45"/>
                <p:cNvCxnSpPr>
                  <a:stCxn id="57" idx="2"/>
                  <a:endCxn id="45" idx="0"/>
                </p:cNvCxnSpPr>
                <p:nvPr/>
              </p:nvCxnSpPr>
              <p:spPr>
                <a:xfrm flipH="1">
                  <a:off x="4803454" y="2273184"/>
                  <a:ext cx="1" cy="1651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rganigramme : Décision 39"/>
              <p:cNvSpPr/>
              <p:nvPr/>
            </p:nvSpPr>
            <p:spPr>
              <a:xfrm>
                <a:off x="3952244" y="3940126"/>
                <a:ext cx="1757097" cy="853192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err="1">
                    <a:solidFill>
                      <a:schemeClr val="tx1"/>
                    </a:solidFill>
                  </a:rPr>
                  <a:t>NbDistances</a:t>
                </a:r>
                <a:r>
                  <a:rPr lang="fr-FR" sz="1200" dirty="0">
                    <a:solidFill>
                      <a:schemeClr val="tx1"/>
                    </a:solidFill>
                  </a:rPr>
                  <a:t> &gt;3</a:t>
                </a:r>
              </a:p>
            </p:txBody>
          </p:sp>
          <p:sp>
            <p:nvSpPr>
              <p:cNvPr id="41" name="Organigramme : Procédé prédéfini 40"/>
              <p:cNvSpPr/>
              <p:nvPr/>
            </p:nvSpPr>
            <p:spPr>
              <a:xfrm>
                <a:off x="3812568" y="4954600"/>
                <a:ext cx="2036451" cy="290025"/>
              </a:xfrm>
              <a:prstGeom prst="flowChartPredefined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err="1">
                    <a:solidFill>
                      <a:schemeClr val="tx1"/>
                    </a:solidFill>
                  </a:rPr>
                  <a:t>CalculerPosition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Connecteur droit avec flèche 41"/>
              <p:cNvCxnSpPr>
                <a:stCxn id="40" idx="2"/>
                <a:endCxn id="41" idx="0"/>
              </p:cNvCxnSpPr>
              <p:nvPr/>
            </p:nvCxnSpPr>
            <p:spPr>
              <a:xfrm>
                <a:off x="4830793" y="4793318"/>
                <a:ext cx="1" cy="1612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>
                <a:stCxn id="48" idx="2"/>
                <a:endCxn id="40" idx="0"/>
              </p:cNvCxnSpPr>
              <p:nvPr/>
            </p:nvCxnSpPr>
            <p:spPr>
              <a:xfrm flipH="1">
                <a:off x="4830793" y="3736681"/>
                <a:ext cx="4" cy="2034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ZoneTexte 32"/>
            <p:cNvSpPr txBox="1"/>
            <p:nvPr/>
          </p:nvSpPr>
          <p:spPr>
            <a:xfrm>
              <a:off x="4884689" y="4776107"/>
              <a:ext cx="32766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700" kern="0" dirty="0"/>
                <a:t>Oui</a:t>
              </a: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5701721" y="4237918"/>
              <a:ext cx="32766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>
                <a:buClr>
                  <a:schemeClr val="tx2"/>
                </a:buClr>
              </a:pPr>
              <a:r>
                <a:rPr lang="fr-FR" sz="700" kern="0" dirty="0"/>
                <a:t>Non</a:t>
              </a:r>
            </a:p>
          </p:txBody>
        </p:sp>
        <p:cxnSp>
          <p:nvCxnSpPr>
            <p:cNvPr id="35" name="Connecteur droit 34"/>
            <p:cNvCxnSpPr>
              <a:stCxn id="41" idx="2"/>
            </p:cNvCxnSpPr>
            <p:nvPr/>
          </p:nvCxnSpPr>
          <p:spPr>
            <a:xfrm flipH="1">
              <a:off x="4823172" y="5244625"/>
              <a:ext cx="2" cy="3045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 flipH="1" flipV="1">
              <a:off x="4823172" y="5396877"/>
              <a:ext cx="1356648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V="1">
              <a:off x="6179820" y="4366722"/>
              <a:ext cx="0" cy="1030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endCxn id="40" idx="3"/>
            </p:cNvCxnSpPr>
            <p:nvPr/>
          </p:nvCxnSpPr>
          <p:spPr>
            <a:xfrm flipH="1">
              <a:off x="5701721" y="4366722"/>
              <a:ext cx="4780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3297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 de communication ultrason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Une base de temps</a:t>
            </a:r>
          </a:p>
          <a:p>
            <a:endParaRPr lang="fr-FR" dirty="0"/>
          </a:p>
          <a:p>
            <a:r>
              <a:rPr lang="fr-FR" dirty="0"/>
              <a:t>Selon le bit, émission durant un multiple de la base de temps.</a:t>
            </a:r>
          </a:p>
          <a:p>
            <a:pPr lvl="2"/>
            <a:r>
              <a:rPr lang="fr-FR" dirty="0"/>
              <a:t>Start = 5 bases de temps</a:t>
            </a:r>
          </a:p>
          <a:p>
            <a:pPr lvl="2"/>
            <a:r>
              <a:rPr lang="fr-FR" dirty="0"/>
              <a:t>Bit 1 = 7 bases de temps</a:t>
            </a:r>
          </a:p>
          <a:p>
            <a:pPr lvl="2"/>
            <a:r>
              <a:rPr lang="fr-FR" dirty="0"/>
              <a:t>Bit 0 = 3 bases de temps</a:t>
            </a:r>
          </a:p>
          <a:p>
            <a:endParaRPr lang="fr-FR" dirty="0"/>
          </a:p>
          <a:p>
            <a:r>
              <a:rPr lang="fr-FR" dirty="0"/>
              <a:t>Chaque bit est séparé par </a:t>
            </a:r>
            <a:br>
              <a:rPr lang="fr-FR" dirty="0"/>
            </a:br>
            <a:r>
              <a:rPr lang="fr-FR" dirty="0"/>
              <a:t>une pause de 1 base de temps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98" y="3650029"/>
            <a:ext cx="3047619" cy="2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9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22825" y="914400"/>
            <a:ext cx="7092000" cy="1106400"/>
          </a:xfrm>
        </p:spPr>
        <p:txBody>
          <a:bodyPr/>
          <a:lstStyle/>
          <a:p>
            <a:r>
              <a:rPr lang="fr-FR" dirty="0"/>
              <a:t>Résultats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26</a:t>
            </a:fld>
            <a:endParaRPr lang="fr-FR" dirty="0"/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50820"/>
              </p:ext>
            </p:extLst>
          </p:nvPr>
        </p:nvGraphicFramePr>
        <p:xfrm>
          <a:off x="2376488" y="2212181"/>
          <a:ext cx="4767262" cy="2693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9693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22825" y="914400"/>
            <a:ext cx="7092000" cy="1106400"/>
          </a:xfrm>
        </p:spPr>
        <p:txBody>
          <a:bodyPr/>
          <a:lstStyle/>
          <a:p>
            <a:r>
              <a:rPr lang="fr-FR" dirty="0"/>
              <a:t>Résultats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4232" r="18254" b="10826"/>
          <a:stretch/>
        </p:blipFill>
        <p:spPr>
          <a:xfrm>
            <a:off x="2008868" y="1494969"/>
            <a:ext cx="5805714" cy="39914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5" t="14186" r="17936" b="10504"/>
          <a:stretch/>
        </p:blipFill>
        <p:spPr>
          <a:xfrm>
            <a:off x="2032000" y="1494970"/>
            <a:ext cx="5834744" cy="4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3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Transversal</a:t>
            </a:r>
          </a:p>
          <a:p>
            <a:r>
              <a:rPr lang="fr-FR" dirty="0"/>
              <a:t>Complet: de la conception à la réalisation</a:t>
            </a:r>
          </a:p>
          <a:p>
            <a:r>
              <a:rPr lang="fr-FR" dirty="0"/>
              <a:t>Résolution de problèmes</a:t>
            </a:r>
          </a:p>
          <a:p>
            <a:r>
              <a:rPr lang="fr-FR" dirty="0"/>
              <a:t>Projet en autonomie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070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ce réservé du numéro de diapositive 3"/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4528EB83-05A7-4DA2-B922-5184F7378C6C}" type="slidenum">
              <a:rPr lang="fr-FR">
                <a:solidFill>
                  <a:schemeClr val="bg1"/>
                </a:solidFill>
                <a:latin typeface="+mn-lt"/>
              </a:rPr>
              <a:pPr eaLnBrk="1" hangingPunct="1"/>
              <a:t>29</a:t>
            </a:fld>
            <a:endParaRPr lang="fr-FR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297113"/>
            <a:ext cx="7673975" cy="1130300"/>
          </a:xfrm>
        </p:spPr>
        <p:txBody>
          <a:bodyPr/>
          <a:lstStyle/>
          <a:p>
            <a:pPr eaLnBrk="1" hangingPunct="1"/>
            <a:r>
              <a:rPr lang="fr-FR" dirty="0"/>
              <a:t>Merci de votre attention</a:t>
            </a:r>
          </a:p>
        </p:txBody>
      </p:sp>
      <p:sp>
        <p:nvSpPr>
          <p:cNvPr id="12292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1332000" y="3916800"/>
            <a:ext cx="6480000" cy="1753200"/>
          </a:xfrm>
        </p:spPr>
        <p:txBody>
          <a:bodyPr/>
          <a:lstStyle/>
          <a:p>
            <a:pPr>
              <a:defRPr/>
            </a:pPr>
            <a:r>
              <a:rPr lang="fr-FR" b="1" dirty="0"/>
              <a:t>Maxence BEROUJON</a:t>
            </a:r>
          </a:p>
          <a:p>
            <a:pPr>
              <a:defRPr/>
            </a:pPr>
            <a:r>
              <a:rPr lang="fr-FR" b="1" dirty="0"/>
              <a:t>Bruno BELLIER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Cahier des Charges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23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contraintes imposées par la coupe de France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Dimensions maximales: 	- 80x80x80mm pour la balise mobile</a:t>
            </a:r>
            <a:br>
              <a:rPr lang="fr-FR" dirty="0"/>
            </a:br>
            <a:r>
              <a:rPr lang="fr-FR" dirty="0"/>
              <a:t>				- 80x80x160mm pour les fixes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Poids: 400g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Positionnement: 	- emplacements définis pour les balises fixes</a:t>
            </a:r>
            <a:br>
              <a:rPr lang="fr-FR" dirty="0"/>
            </a:br>
            <a:r>
              <a:rPr lang="fr-FR" dirty="0"/>
              <a:t>			- hauteur imposée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34" t="21453" r="28062" b="21876"/>
          <a:stretch/>
        </p:blipFill>
        <p:spPr>
          <a:xfrm>
            <a:off x="1990168" y="2458386"/>
            <a:ext cx="3960927" cy="23196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40656" y="3305596"/>
            <a:ext cx="2117387" cy="11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58042" y="3167774"/>
            <a:ext cx="127447" cy="13782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8558042" y="4473041"/>
            <a:ext cx="127447" cy="13782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313209" y="3819089"/>
            <a:ext cx="127447" cy="13782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313208" y="3167774"/>
            <a:ext cx="127447" cy="1378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313208" y="4470404"/>
            <a:ext cx="127447" cy="1378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8558041" y="3819089"/>
            <a:ext cx="127447" cy="1378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40655" y="3124200"/>
            <a:ext cx="2117386" cy="127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8742450" y="3305596"/>
            <a:ext cx="972" cy="11648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305673" y="2927494"/>
            <a:ext cx="3873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buClr>
                <a:schemeClr val="tx2"/>
              </a:buClr>
            </a:pPr>
            <a:r>
              <a:rPr lang="fr-FR" sz="1200" kern="0" dirty="0"/>
              <a:t>3 m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726480" y="3795667"/>
            <a:ext cx="3873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buClr>
                <a:schemeClr val="tx2"/>
              </a:buClr>
            </a:pPr>
            <a:r>
              <a:rPr lang="fr-FR" sz="1200" kern="0" dirty="0"/>
              <a:t>2 m</a:t>
            </a:r>
          </a:p>
        </p:txBody>
      </p:sp>
    </p:spTree>
    <p:extLst>
      <p:ext uri="{BB962C8B-B14F-4D97-AF65-F5344CB8AC3E}">
        <p14:creationId xmlns:p14="http://schemas.microsoft.com/office/powerpoint/2010/main" val="61707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contraintes demandées par le </a:t>
            </a:r>
            <a:r>
              <a:rPr lang="fr-FR"/>
              <a:t>club Robot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  <a:p>
            <a:endParaRPr lang="fr-FR" dirty="0"/>
          </a:p>
          <a:p>
            <a:r>
              <a:rPr lang="fr-FR" dirty="0"/>
              <a:t>Précision de la localisation: ± 50 mm</a:t>
            </a:r>
          </a:p>
          <a:p>
            <a:endParaRPr lang="fr-FR" dirty="0"/>
          </a:p>
          <a:p>
            <a:r>
              <a:rPr lang="fr-FR" dirty="0"/>
              <a:t>Fréquence de localisation: ~ 1 s</a:t>
            </a:r>
          </a:p>
          <a:p>
            <a:endParaRPr lang="fr-FR" dirty="0"/>
          </a:p>
          <a:p>
            <a:r>
              <a:rPr lang="fr-FR" dirty="0"/>
              <a:t>Alimentation:	- type: batterie</a:t>
            </a:r>
            <a:br>
              <a:rPr lang="fr-FR" dirty="0"/>
            </a:br>
            <a:r>
              <a:rPr lang="fr-FR" dirty="0"/>
              <a:t>			- autonomie: 15 mn</a:t>
            </a:r>
          </a:p>
        </p:txBody>
      </p:sp>
    </p:spTree>
    <p:extLst>
      <p:ext uri="{BB962C8B-B14F-4D97-AF65-F5344CB8AC3E}">
        <p14:creationId xmlns:p14="http://schemas.microsoft.com/office/powerpoint/2010/main" val="381557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Solutions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6ADA767-A10D-4482-B958-950C8AF98823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11B6-E600-4F50-8EF8-FAF4DCCAF56F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912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non retenue : Infrarouge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AA8F75ED-B978-4661-AE45-B021F87873B2}" type="datetime1">
              <a:rPr lang="fr-FR" smtClean="0"/>
              <a:pPr>
                <a:defRPr/>
              </a:pPr>
              <a:t>06/01/2017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ACA6-504C-4DF7-8255-7F47E8F59CFB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Position peu précise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Très perturbé par l’environnement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90" y="1993232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225" y="980008"/>
            <a:ext cx="8647200" cy="489600"/>
          </a:xfrm>
        </p:spPr>
        <p:txBody>
          <a:bodyPr/>
          <a:lstStyle/>
          <a:p>
            <a:r>
              <a:rPr lang="fr-FR"/>
              <a:t>Solution retenue: </a:t>
            </a:r>
            <a:br>
              <a:rPr lang="fr-FR" dirty="0"/>
            </a:br>
            <a:r>
              <a:rPr lang="fr-FR"/>
              <a:t>ultrasons </a:t>
            </a:r>
            <a:r>
              <a:rPr lang="fr-FR" dirty="0"/>
              <a:t>combinés </a:t>
            </a:r>
            <a:r>
              <a:rPr lang="fr-FR"/>
              <a:t>aux hautes fréquences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>
          <a:xfrm>
            <a:off x="244474" y="1738858"/>
            <a:ext cx="8647200" cy="4507141"/>
          </a:xfrm>
        </p:spPr>
        <p:txBody>
          <a:bodyPr/>
          <a:lstStyle/>
          <a:p>
            <a:endParaRPr lang="fr-FR"/>
          </a:p>
          <a:p>
            <a:r>
              <a:rPr lang="fr-FR" dirty="0"/>
              <a:t>Principe</a:t>
            </a:r>
            <a:r>
              <a:rPr lang="fr-FR"/>
              <a:t> de localisation basé sur le principe du GPS</a:t>
            </a:r>
            <a:endParaRPr lang="fr-FR" dirty="0"/>
          </a:p>
        </p:txBody>
      </p:sp>
      <p:pic>
        <p:nvPicPr>
          <p:cNvPr id="1028" name="Picture 4" descr="http://eduscol.education.fr/orbito/system/navstar/images/gps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193" y="2776667"/>
            <a:ext cx="29337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46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225" y="980008"/>
            <a:ext cx="8647200" cy="489600"/>
          </a:xfrm>
        </p:spPr>
        <p:txBody>
          <a:bodyPr/>
          <a:lstStyle/>
          <a:p>
            <a:r>
              <a:rPr lang="fr-FR" dirty="0"/>
              <a:t>Solution retenue: </a:t>
            </a:r>
            <a:br>
              <a:rPr lang="fr-FR" dirty="0"/>
            </a:br>
            <a:r>
              <a:rPr lang="fr-FR" dirty="0"/>
              <a:t>ultrasons combinés aux hautes fréquences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F6E1E4-4679-4034-B2C9-37F84CB75B7F}" type="datetime1">
              <a:rPr lang="fr-FR" smtClean="0"/>
              <a:pPr>
                <a:defRPr/>
              </a:pPr>
              <a:t>06/01/2017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E82A4-57CE-4AFF-9480-D98609E527FB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4"/>
          </p:nvPr>
        </p:nvSpPr>
        <p:spPr>
          <a:xfrm>
            <a:off x="244474" y="1738858"/>
            <a:ext cx="8647200" cy="4507141"/>
          </a:xfrm>
        </p:spPr>
        <p:txBody>
          <a:bodyPr/>
          <a:lstStyle/>
          <a:p>
            <a:endParaRPr lang="fr-FR" dirty="0"/>
          </a:p>
          <a:p>
            <a:r>
              <a:rPr lang="fr-FR"/>
              <a:t>Notre principe: </a:t>
            </a:r>
            <a:r>
              <a:rPr lang="fr-FR" dirty="0"/>
              <a:t>	</a:t>
            </a:r>
            <a:r>
              <a:rPr lang="fr-FR"/>
              <a:t>une émission haute fréquence, puis une </a:t>
            </a:r>
            <a:r>
              <a:rPr lang="fr-FR" dirty="0"/>
              <a:t>				</a:t>
            </a:r>
            <a:r>
              <a:rPr lang="fr-FR"/>
              <a:t>émission ultrason</a:t>
            </a:r>
            <a:endParaRPr lang="fr-FR" dirty="0"/>
          </a:p>
        </p:txBody>
      </p:sp>
      <p:grpSp>
        <p:nvGrpSpPr>
          <p:cNvPr id="36" name="Groupe 35"/>
          <p:cNvGrpSpPr/>
          <p:nvPr/>
        </p:nvGrpSpPr>
        <p:grpSpPr>
          <a:xfrm>
            <a:off x="-3003405" y="345481"/>
            <a:ext cx="12189514" cy="8498318"/>
            <a:chOff x="-3003405" y="345481"/>
            <a:chExt cx="12189514" cy="8498318"/>
          </a:xfrm>
        </p:grpSpPr>
        <p:grpSp>
          <p:nvGrpSpPr>
            <p:cNvPr id="27" name="Groupe 36"/>
            <p:cNvGrpSpPr/>
            <p:nvPr/>
          </p:nvGrpSpPr>
          <p:grpSpPr>
            <a:xfrm>
              <a:off x="6665255" y="2601549"/>
              <a:ext cx="2520854" cy="1006198"/>
              <a:chOff x="6373320" y="3252866"/>
              <a:chExt cx="2520854" cy="1006198"/>
            </a:xfrm>
          </p:grpSpPr>
          <p:sp>
            <p:nvSpPr>
              <p:cNvPr id="9" name="ZoneTexte 37"/>
              <p:cNvSpPr txBox="1"/>
              <p:nvPr/>
            </p:nvSpPr>
            <p:spPr>
              <a:xfrm>
                <a:off x="6745574" y="3252866"/>
                <a:ext cx="21461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>
                  <a:buClr>
                    <a:schemeClr val="tx2"/>
                  </a:buClr>
                </a:pPr>
                <a:r>
                  <a:rPr lang="fr-FR" kern="0" dirty="0"/>
                  <a:t>Onde ultrason</a:t>
                </a:r>
              </a:p>
            </p:txBody>
          </p:sp>
          <p:sp>
            <p:nvSpPr>
              <p:cNvPr id="25" name="ZoneTexte 38"/>
              <p:cNvSpPr txBox="1"/>
              <p:nvPr/>
            </p:nvSpPr>
            <p:spPr>
              <a:xfrm>
                <a:off x="6748074" y="3705066"/>
                <a:ext cx="214610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>
                  <a:buClr>
                    <a:schemeClr val="tx2"/>
                  </a:buClr>
                </a:pPr>
                <a:r>
                  <a:rPr lang="fr-FR" kern="0" dirty="0"/>
                  <a:t>Onde haute fréquence</a:t>
                </a:r>
              </a:p>
            </p:txBody>
          </p:sp>
          <p:cxnSp>
            <p:nvCxnSpPr>
              <p:cNvPr id="15" name="Connecteur droit 39"/>
              <p:cNvCxnSpPr/>
              <p:nvPr/>
            </p:nvCxnSpPr>
            <p:spPr>
              <a:xfrm>
                <a:off x="6385810" y="3882452"/>
                <a:ext cx="22485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40"/>
              <p:cNvCxnSpPr/>
              <p:nvPr/>
            </p:nvCxnSpPr>
            <p:spPr>
              <a:xfrm>
                <a:off x="6373320" y="3390277"/>
                <a:ext cx="22485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e 34"/>
            <p:cNvGrpSpPr/>
            <p:nvPr/>
          </p:nvGrpSpPr>
          <p:grpSpPr>
            <a:xfrm>
              <a:off x="-3003405" y="345481"/>
              <a:ext cx="10448960" cy="8498318"/>
              <a:chOff x="-3003405" y="345481"/>
              <a:chExt cx="10448960" cy="8498318"/>
            </a:xfrm>
          </p:grpSpPr>
          <p:sp>
            <p:nvSpPr>
              <p:cNvPr id="16" name="ZoneTexte 41"/>
              <p:cNvSpPr txBox="1"/>
              <p:nvPr/>
            </p:nvSpPr>
            <p:spPr>
              <a:xfrm>
                <a:off x="244474" y="4302174"/>
                <a:ext cx="86479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>
                  <a:buClr>
                    <a:schemeClr val="tx2"/>
                  </a:buClr>
                </a:pPr>
                <a:r>
                  <a:rPr lang="fr-FR" kern="0" dirty="0"/>
                  <a:t>Balise fixe n</a:t>
                </a:r>
              </a:p>
            </p:txBody>
          </p:sp>
          <p:sp>
            <p:nvSpPr>
              <p:cNvPr id="28" name="ZoneTexte 42"/>
              <p:cNvSpPr txBox="1"/>
              <p:nvPr/>
            </p:nvSpPr>
            <p:spPr>
              <a:xfrm>
                <a:off x="6580757" y="4317641"/>
                <a:ext cx="86479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>
                  <a:buClr>
                    <a:schemeClr val="tx2"/>
                  </a:buClr>
                </a:pPr>
                <a:r>
                  <a:rPr lang="fr-FR" kern="0" dirty="0"/>
                  <a:t>Balise mobile</a:t>
                </a:r>
              </a:p>
            </p:txBody>
          </p:sp>
          <p:grpSp>
            <p:nvGrpSpPr>
              <p:cNvPr id="18" name="Groupe 17"/>
              <p:cNvGrpSpPr/>
              <p:nvPr/>
            </p:nvGrpSpPr>
            <p:grpSpPr>
              <a:xfrm>
                <a:off x="-3003405" y="345481"/>
                <a:ext cx="9373837" cy="8498318"/>
                <a:chOff x="-3041295" y="345326"/>
                <a:chExt cx="9373837" cy="8498318"/>
              </a:xfrm>
            </p:grpSpPr>
            <p:sp>
              <p:nvSpPr>
                <p:cNvPr id="6" name="Rectangle 8"/>
                <p:cNvSpPr/>
                <p:nvPr/>
              </p:nvSpPr>
              <p:spPr>
                <a:xfrm>
                  <a:off x="1109272" y="4317167"/>
                  <a:ext cx="539646" cy="49467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Arc 9"/>
                <p:cNvSpPr/>
                <p:nvPr/>
              </p:nvSpPr>
              <p:spPr>
                <a:xfrm>
                  <a:off x="770003" y="4017364"/>
                  <a:ext cx="1218184" cy="1154242"/>
                </a:xfrm>
                <a:prstGeom prst="arc">
                  <a:avLst>
                    <a:gd name="adj1" fmla="val 16200000"/>
                    <a:gd name="adj2" fmla="val 4959555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" name="Arc 14"/>
                <p:cNvSpPr/>
                <p:nvPr/>
              </p:nvSpPr>
              <p:spPr>
                <a:xfrm>
                  <a:off x="104570" y="3372787"/>
                  <a:ext cx="2584030" cy="2448396"/>
                </a:xfrm>
                <a:prstGeom prst="arc">
                  <a:avLst>
                    <a:gd name="adj1" fmla="val 16200000"/>
                    <a:gd name="adj2" fmla="val 4959555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Arc 28"/>
                <p:cNvSpPr/>
                <p:nvPr/>
              </p:nvSpPr>
              <p:spPr>
                <a:xfrm>
                  <a:off x="181015" y="3445220"/>
                  <a:ext cx="2431140" cy="2303530"/>
                </a:xfrm>
                <a:prstGeom prst="arc">
                  <a:avLst>
                    <a:gd name="adj1" fmla="val 16200000"/>
                    <a:gd name="adj2" fmla="val 4959555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Arc 32"/>
                <p:cNvSpPr/>
                <p:nvPr/>
              </p:nvSpPr>
              <p:spPr>
                <a:xfrm>
                  <a:off x="766548" y="4009874"/>
                  <a:ext cx="1218184" cy="1154242"/>
                </a:xfrm>
                <a:prstGeom prst="arc">
                  <a:avLst>
                    <a:gd name="adj1" fmla="val 16200000"/>
                    <a:gd name="adj2" fmla="val 4959555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Arc 17"/>
                <p:cNvSpPr/>
                <p:nvPr/>
              </p:nvSpPr>
              <p:spPr>
                <a:xfrm>
                  <a:off x="-672859" y="2589050"/>
                  <a:ext cx="4217230" cy="3995870"/>
                </a:xfrm>
                <a:prstGeom prst="arc">
                  <a:avLst>
                    <a:gd name="adj1" fmla="val 16200000"/>
                    <a:gd name="adj2" fmla="val 4959555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Arc 24"/>
                <p:cNvSpPr/>
                <p:nvPr/>
              </p:nvSpPr>
              <p:spPr>
                <a:xfrm>
                  <a:off x="-1507308" y="1798532"/>
                  <a:ext cx="5891128" cy="5581906"/>
                </a:xfrm>
                <a:prstGeom prst="arc">
                  <a:avLst>
                    <a:gd name="adj1" fmla="val 19550311"/>
                    <a:gd name="adj2" fmla="val 1990367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Arc 25"/>
                <p:cNvSpPr/>
                <p:nvPr/>
              </p:nvSpPr>
              <p:spPr>
                <a:xfrm>
                  <a:off x="-2281797" y="1064827"/>
                  <a:ext cx="7445106" cy="7054316"/>
                </a:xfrm>
                <a:prstGeom prst="arc">
                  <a:avLst>
                    <a:gd name="adj1" fmla="val 20230926"/>
                    <a:gd name="adj2" fmla="val 1339845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Arc 29"/>
                <p:cNvSpPr/>
                <p:nvPr/>
              </p:nvSpPr>
              <p:spPr>
                <a:xfrm>
                  <a:off x="-492974" y="2745289"/>
                  <a:ext cx="3887444" cy="3683394"/>
                </a:xfrm>
                <a:prstGeom prst="arc">
                  <a:avLst>
                    <a:gd name="adj1" fmla="val 16200000"/>
                    <a:gd name="adj2" fmla="val 4959555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Arc 30"/>
                <p:cNvSpPr/>
                <p:nvPr/>
              </p:nvSpPr>
              <p:spPr>
                <a:xfrm>
                  <a:off x="-1172974" y="2086124"/>
                  <a:ext cx="5252442" cy="4976744"/>
                </a:xfrm>
                <a:prstGeom prst="arc">
                  <a:avLst>
                    <a:gd name="adj1" fmla="val 19125359"/>
                    <a:gd name="adj2" fmla="val 2301581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Arc 31"/>
                <p:cNvSpPr/>
                <p:nvPr/>
              </p:nvSpPr>
              <p:spPr>
                <a:xfrm>
                  <a:off x="-1847080" y="1462522"/>
                  <a:ext cx="6605654" cy="6258928"/>
                </a:xfrm>
                <a:prstGeom prst="arc">
                  <a:avLst>
                    <a:gd name="adj1" fmla="val 19920048"/>
                    <a:gd name="adj2" fmla="val 1681525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Arc 33"/>
                <p:cNvSpPr/>
                <p:nvPr/>
              </p:nvSpPr>
              <p:spPr>
                <a:xfrm>
                  <a:off x="-3041295" y="345326"/>
                  <a:ext cx="8969102" cy="8498318"/>
                </a:xfrm>
                <a:prstGeom prst="arc">
                  <a:avLst>
                    <a:gd name="adj1" fmla="val 20419837"/>
                    <a:gd name="adj2" fmla="val 1128271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Arc 34"/>
                <p:cNvSpPr/>
                <p:nvPr/>
              </p:nvSpPr>
              <p:spPr>
                <a:xfrm>
                  <a:off x="-2549640" y="796970"/>
                  <a:ext cx="8015774" cy="7595032"/>
                </a:xfrm>
                <a:prstGeom prst="arc">
                  <a:avLst>
                    <a:gd name="adj1" fmla="val 20297220"/>
                    <a:gd name="adj2" fmla="val 1341252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Ellipse 35"/>
                <p:cNvSpPr/>
                <p:nvPr/>
              </p:nvSpPr>
              <p:spPr>
                <a:xfrm>
                  <a:off x="5583033" y="4199737"/>
                  <a:ext cx="749509" cy="76449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55054443"/>
      </p:ext>
    </p:extLst>
  </p:cSld>
  <p:clrMapOvr>
    <a:masterClrMapping/>
  </p:clrMapOvr>
</p:sld>
</file>

<file path=ppt/theme/theme1.xml><?xml version="1.0" encoding="utf-8"?>
<a:theme xmlns:a="http://schemas.openxmlformats.org/drawingml/2006/main" name="ECAM_ACTi_PPT- Cours Light 2003-Travail">
  <a:themeElements>
    <a:clrScheme name="Personnalisé 3">
      <a:dk1>
        <a:srgbClr val="2E3192"/>
      </a:dk1>
      <a:lt1>
        <a:srgbClr val="FFFFFF"/>
      </a:lt1>
      <a:dk2>
        <a:srgbClr val="000000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346576"/>
      </a:accent4>
      <a:accent5>
        <a:srgbClr val="467315"/>
      </a:accent5>
      <a:accent6>
        <a:srgbClr val="A0490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8428910F-C839-48C2-A16F-11ED97BA40EC}"/>
    </a:ext>
  </a:extLst>
</a:theme>
</file>

<file path=ppt/theme/theme10.xml><?xml version="1.0" encoding="utf-8"?>
<a:theme xmlns:a="http://schemas.openxmlformats.org/drawingml/2006/main" name="Chapitre 9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11.xml><?xml version="1.0" encoding="utf-8"?>
<a:theme xmlns:a="http://schemas.openxmlformats.org/drawingml/2006/main" name="Standard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4047FBC3-5595-4186-992B-B4DFABF3EA52}"/>
    </a:ext>
  </a:extLst>
</a:theme>
</file>

<file path=ppt/theme/theme12.xml><?xml version="1.0" encoding="utf-8"?>
<a:theme xmlns:a="http://schemas.openxmlformats.org/drawingml/2006/main" name="Signature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ignatu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AF80D2BA-8DD1-4935-BBF5-6159DF3821A7}"/>
    </a:ext>
  </a:extLst>
</a:theme>
</file>

<file path=ppt/theme/theme13.xml><?xml version="1.0" encoding="utf-8"?>
<a:theme xmlns:a="http://schemas.openxmlformats.org/drawingml/2006/main" name="Thème Office">
  <a:themeElements>
    <a:clrScheme name="ECAM">
      <a:dk1>
        <a:srgbClr val="2E3192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ème Office">
  <a:themeElements>
    <a:clrScheme name="ECAM">
      <a:dk1>
        <a:srgbClr val="00145A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8447FF"/>
      </a:accent2>
      <a:accent3>
        <a:srgbClr val="F47920"/>
      </a:accent3>
      <a:accent4>
        <a:srgbClr val="996633"/>
      </a:accent4>
      <a:accent5>
        <a:srgbClr val="A6CE39"/>
      </a:accent5>
      <a:accent6>
        <a:srgbClr val="60781E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apitre 1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3.xml><?xml version="1.0" encoding="utf-8"?>
<a:theme xmlns:a="http://schemas.openxmlformats.org/drawingml/2006/main" name="Chapitre 2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4.xml><?xml version="1.0" encoding="utf-8"?>
<a:theme xmlns:a="http://schemas.openxmlformats.org/drawingml/2006/main" name="Chapitre 3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5.xml><?xml version="1.0" encoding="utf-8"?>
<a:theme xmlns:a="http://schemas.openxmlformats.org/drawingml/2006/main" name="Chapitre 4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6.xml><?xml version="1.0" encoding="utf-8"?>
<a:theme xmlns:a="http://schemas.openxmlformats.org/drawingml/2006/main" name="Chapitre 5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7.xml><?xml version="1.0" encoding="utf-8"?>
<a:theme xmlns:a="http://schemas.openxmlformats.org/drawingml/2006/main" name="Chapitre 6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8.xml><?xml version="1.0" encoding="utf-8"?>
<a:theme xmlns:a="http://schemas.openxmlformats.org/drawingml/2006/main" name="Chapitre 7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9.xml><?xml version="1.0" encoding="utf-8"?>
<a:theme xmlns:a="http://schemas.openxmlformats.org/drawingml/2006/main" name="Chapitre 8">
  <a:themeElements>
    <a:clrScheme name="ECAM">
      <a:dk1>
        <a:srgbClr val="000000"/>
      </a:dk1>
      <a:lt1>
        <a:srgbClr val="FFFFFF"/>
      </a:lt1>
      <a:dk2>
        <a:srgbClr val="2E3192"/>
      </a:dk2>
      <a:lt2>
        <a:srgbClr val="D6D7F2"/>
      </a:lt2>
      <a:accent1>
        <a:srgbClr val="00AEEF"/>
      </a:accent1>
      <a:accent2>
        <a:srgbClr val="A6CE39"/>
      </a:accent2>
      <a:accent3>
        <a:srgbClr val="F47920"/>
      </a:accent3>
      <a:accent4>
        <a:srgbClr val="0072F0"/>
      </a:accent4>
      <a:accent5>
        <a:srgbClr val="8AAC2A"/>
      </a:accent5>
      <a:accent6>
        <a:srgbClr val="B07548"/>
      </a:accent6>
      <a:hlink>
        <a:srgbClr val="009AD0"/>
      </a:hlink>
      <a:folHlink>
        <a:srgbClr val="F7A05F"/>
      </a:folHlink>
    </a:clrScheme>
    <a:fontScheme name="ECAM">
      <a:majorFont>
        <a:latin typeface="Eras Demi ITC"/>
        <a:ea typeface=""/>
        <a:cs typeface=""/>
      </a:majorFont>
      <a:minorFont>
        <a:latin typeface="Eras Medium ITC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eaLnBrk="1" hangingPunct="1">
          <a:buClr>
            <a:schemeClr val="tx2"/>
          </a:buClr>
          <a:buFont typeface="Wingdings 3" panose="05040102010807070707" pitchFamily="18" charset="2"/>
          <a:buChar char=""/>
          <a:defRPr kern="0" dirty="0" smtClean="0"/>
        </a:defPPr>
      </a:lstStyle>
    </a:txDef>
  </a:objectDefaults>
  <a:extraClrSchemeLst>
    <a:extraClrScheme>
      <a:clrScheme name="Chapitre 1">
        <a:dk1>
          <a:srgbClr val="000066"/>
        </a:dk1>
        <a:lt1>
          <a:srgbClr val="FFFFFF"/>
        </a:lt1>
        <a:dk2>
          <a:srgbClr val="059BFF"/>
        </a:dk2>
        <a:lt2>
          <a:srgbClr val="5C5C6C"/>
        </a:lt2>
        <a:accent1>
          <a:srgbClr val="003366"/>
        </a:accent1>
        <a:accent2>
          <a:srgbClr val="0569FF"/>
        </a:accent2>
        <a:accent3>
          <a:srgbClr val="FFFFFF"/>
        </a:accent3>
        <a:accent4>
          <a:srgbClr val="000056"/>
        </a:accent4>
        <a:accent5>
          <a:srgbClr val="AAADB8"/>
        </a:accent5>
        <a:accent6>
          <a:srgbClr val="045EE7"/>
        </a:accent6>
        <a:hlink>
          <a:srgbClr val="FAAA00"/>
        </a:hlink>
        <a:folHlink>
          <a:srgbClr val="40CA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-140113-Présentation ECAM.potm" id="{4A6407EE-A638-412C-964A-2DF7E6335D36}" vid="{D99E82E2-746A-420F-8DD2-3A4E4AC6B6CA}"/>
    </a:ext>
  </a:extLst>
</a:theme>
</file>

<file path=ppt/theme/themeOverride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0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6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7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8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19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0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6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7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8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29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0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6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7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8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39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0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1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2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3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4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4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5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6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7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8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ppt/theme/themeOverride9.xml><?xml version="1.0" encoding="utf-8"?>
<a:themeOverride xmlns:a="http://schemas.openxmlformats.org/drawingml/2006/main">
  <a:clrScheme name="ECAM">
    <a:dk1>
      <a:srgbClr val="000000"/>
    </a:dk1>
    <a:lt1>
      <a:srgbClr val="FFFFFF"/>
    </a:lt1>
    <a:dk2>
      <a:srgbClr val="2E3192"/>
    </a:dk2>
    <a:lt2>
      <a:srgbClr val="D6D7F2"/>
    </a:lt2>
    <a:accent1>
      <a:srgbClr val="00AEEF"/>
    </a:accent1>
    <a:accent2>
      <a:srgbClr val="A6CE39"/>
    </a:accent2>
    <a:accent3>
      <a:srgbClr val="F47920"/>
    </a:accent3>
    <a:accent4>
      <a:srgbClr val="0072F0"/>
    </a:accent4>
    <a:accent5>
      <a:srgbClr val="8AAC2A"/>
    </a:accent5>
    <a:accent6>
      <a:srgbClr val="B07548"/>
    </a:accent6>
    <a:hlink>
      <a:srgbClr val="009AD0"/>
    </a:hlink>
    <a:folHlink>
      <a:srgbClr val="F7A05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COM-Présentation ECAM</Template>
  <TotalTime>504</TotalTime>
  <Words>954</Words>
  <Application>Microsoft Office PowerPoint</Application>
  <PresentationFormat>Affichage à l'écran (4:3)</PresentationFormat>
  <Paragraphs>302</Paragraphs>
  <Slides>29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12</vt:i4>
      </vt:variant>
      <vt:variant>
        <vt:lpstr>Titres des diapositives</vt:lpstr>
      </vt:variant>
      <vt:variant>
        <vt:i4>29</vt:i4>
      </vt:variant>
    </vt:vector>
  </HeadingPairs>
  <TitlesOfParts>
    <vt:vector size="48" baseType="lpstr">
      <vt:lpstr>Arial</vt:lpstr>
      <vt:lpstr>Eras Demi ITC</vt:lpstr>
      <vt:lpstr>Eras Medium ITC</vt:lpstr>
      <vt:lpstr>Times New Roman</vt:lpstr>
      <vt:lpstr>Verdana</vt:lpstr>
      <vt:lpstr>Wingdings</vt:lpstr>
      <vt:lpstr>Wingdings 3</vt:lpstr>
      <vt:lpstr>ECAM_ACTi_PPT- Cours Light 2003-Travail</vt:lpstr>
      <vt:lpstr>Chapitre 1</vt:lpstr>
      <vt:lpstr>Chapitre 2</vt:lpstr>
      <vt:lpstr>Chapitre 3</vt:lpstr>
      <vt:lpstr>Chapitre 4</vt:lpstr>
      <vt:lpstr>Chapitre 5</vt:lpstr>
      <vt:lpstr>Chapitre 6</vt:lpstr>
      <vt:lpstr>Chapitre 7</vt:lpstr>
      <vt:lpstr>Chapitre 8</vt:lpstr>
      <vt:lpstr>Chapitre 9</vt:lpstr>
      <vt:lpstr>Standard</vt:lpstr>
      <vt:lpstr>Signature</vt:lpstr>
      <vt:lpstr>Balises de localisation</vt:lpstr>
      <vt:lpstr>Introduction</vt:lpstr>
      <vt:lpstr>Cahier des Charges</vt:lpstr>
      <vt:lpstr>Les contraintes imposées par la coupe de France</vt:lpstr>
      <vt:lpstr>Les contraintes demandées par le club Robot</vt:lpstr>
      <vt:lpstr>Solutions</vt:lpstr>
      <vt:lpstr>Solution non retenue : Infrarouge</vt:lpstr>
      <vt:lpstr>Solution retenue:  ultrasons combinés aux hautes fréquences</vt:lpstr>
      <vt:lpstr>Solution retenue:  ultrasons combinés aux hautes fréquences</vt:lpstr>
      <vt:lpstr>Solution retenue:  ultrasons combinés aux hautes fréquences</vt:lpstr>
      <vt:lpstr>Premiers Tests</vt:lpstr>
      <vt:lpstr>Tests sur les émetteurs/récepteurs ultrason</vt:lpstr>
      <vt:lpstr>Tests sur les émetteurs/récepteurs ultrason</vt:lpstr>
      <vt:lpstr>Tests des modules de communication en haute fréquence</vt:lpstr>
      <vt:lpstr>Circuits</vt:lpstr>
      <vt:lpstr>Circuit Emission</vt:lpstr>
      <vt:lpstr>Circuit Recepteur</vt:lpstr>
      <vt:lpstr>PCB</vt:lpstr>
      <vt:lpstr>Supports</vt:lpstr>
      <vt:lpstr>Support émetteur/récepteur ultrason</vt:lpstr>
      <vt:lpstr>Support émetteur/récepteur ultrason</vt:lpstr>
      <vt:lpstr>Support balise globale</vt:lpstr>
      <vt:lpstr>Programmation</vt:lpstr>
      <vt:lpstr>Programmation</vt:lpstr>
      <vt:lpstr>Protocole de communication ultrason</vt:lpstr>
      <vt:lpstr>Résultats</vt:lpstr>
      <vt:lpstr>Résultats</vt:lpstr>
      <vt:lpstr>Conclusion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Bruno BELLIER</dc:creator>
  <cp:lastModifiedBy>Bruno BELLIER</cp:lastModifiedBy>
  <cp:revision>57</cp:revision>
  <dcterms:created xsi:type="dcterms:W3CDTF">2016-01-14T09:34:04Z</dcterms:created>
  <dcterms:modified xsi:type="dcterms:W3CDTF">2017-01-06T08:58:13Z</dcterms:modified>
</cp:coreProperties>
</file>